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7.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7.xml" ContentType="application/vnd.openxmlformats-officedocument.themeOverride+xml"/>
  <Override PartName="/ppt/notesSlides/notesSlide36.xml" ContentType="application/vnd.openxmlformats-officedocument.presentationml.notesSlide+xml"/>
  <Override PartName="/ppt/theme/themeOverride8.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9.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0.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1.xml" ContentType="application/vnd.openxmlformats-officedocument.themeOverride+xml"/>
  <Override PartName="/ppt/notesSlides/notesSlide65.xml" ContentType="application/vnd.openxmlformats-officedocument.presentationml.notesSlide+xml"/>
  <Override PartName="/ppt/theme/themeOverride12.xml" ContentType="application/vnd.openxmlformats-officedocument.themeOverride+xml"/>
  <Override PartName="/ppt/notesSlides/notesSlide66.xml" ContentType="application/vnd.openxmlformats-officedocument.presentationml.notesSlide+xml"/>
  <Override PartName="/ppt/theme/themeOverride13.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64" r:id="rId2"/>
    <p:sldMasterId id="2147483814" r:id="rId3"/>
    <p:sldMasterId id="2147483841" r:id="rId4"/>
    <p:sldMasterId id="2147484183" r:id="rId5"/>
    <p:sldMasterId id="2147484471" r:id="rId6"/>
    <p:sldMasterId id="2147484550" r:id="rId7"/>
    <p:sldMasterId id="2147484589" r:id="rId8"/>
    <p:sldMasterId id="2147484613" r:id="rId9"/>
    <p:sldMasterId id="2147484625" r:id="rId10"/>
    <p:sldMasterId id="2147484637" r:id="rId11"/>
    <p:sldMasterId id="2147484677" r:id="rId12"/>
    <p:sldMasterId id="2147484689" r:id="rId13"/>
    <p:sldMasterId id="2147484691" r:id="rId14"/>
    <p:sldMasterId id="2147484703" r:id="rId15"/>
    <p:sldMasterId id="2147484715" r:id="rId16"/>
    <p:sldMasterId id="2147484739" r:id="rId17"/>
    <p:sldMasterId id="2147484751" r:id="rId18"/>
    <p:sldMasterId id="2147484763" r:id="rId19"/>
    <p:sldMasterId id="2147484775" r:id="rId20"/>
  </p:sldMasterIdLst>
  <p:notesMasterIdLst>
    <p:notesMasterId r:id="rId119"/>
  </p:notesMasterIdLst>
  <p:handoutMasterIdLst>
    <p:handoutMasterId r:id="rId120"/>
  </p:handoutMasterIdLst>
  <p:sldIdLst>
    <p:sldId id="457" r:id="rId21"/>
    <p:sldId id="354" r:id="rId22"/>
    <p:sldId id="325" r:id="rId23"/>
    <p:sldId id="414" r:id="rId24"/>
    <p:sldId id="402" r:id="rId25"/>
    <p:sldId id="355" r:id="rId26"/>
    <p:sldId id="419" r:id="rId27"/>
    <p:sldId id="420" r:id="rId28"/>
    <p:sldId id="344" r:id="rId29"/>
    <p:sldId id="360" r:id="rId30"/>
    <p:sldId id="361" r:id="rId31"/>
    <p:sldId id="423" r:id="rId32"/>
    <p:sldId id="424" r:id="rId33"/>
    <p:sldId id="425" r:id="rId34"/>
    <p:sldId id="426" r:id="rId35"/>
    <p:sldId id="320" r:id="rId36"/>
    <p:sldId id="454" r:id="rId37"/>
    <p:sldId id="271" r:id="rId38"/>
    <p:sldId id="273" r:id="rId39"/>
    <p:sldId id="390" r:id="rId40"/>
    <p:sldId id="275" r:id="rId41"/>
    <p:sldId id="328" r:id="rId42"/>
    <p:sldId id="272" r:id="rId43"/>
    <p:sldId id="427" r:id="rId44"/>
    <p:sldId id="428" r:id="rId45"/>
    <p:sldId id="429" r:id="rId46"/>
    <p:sldId id="270" r:id="rId47"/>
    <p:sldId id="364" r:id="rId48"/>
    <p:sldId id="366" r:id="rId49"/>
    <p:sldId id="365" r:id="rId50"/>
    <p:sldId id="370" r:id="rId51"/>
    <p:sldId id="371" r:id="rId52"/>
    <p:sldId id="375" r:id="rId53"/>
    <p:sldId id="345" r:id="rId54"/>
    <p:sldId id="376" r:id="rId55"/>
    <p:sldId id="377" r:id="rId56"/>
    <p:sldId id="378" r:id="rId57"/>
    <p:sldId id="379" r:id="rId58"/>
    <p:sldId id="363" r:id="rId59"/>
    <p:sldId id="346" r:id="rId60"/>
    <p:sldId id="384" r:id="rId61"/>
    <p:sldId id="380" r:id="rId62"/>
    <p:sldId id="334" r:id="rId63"/>
    <p:sldId id="335" r:id="rId64"/>
    <p:sldId id="336" r:id="rId65"/>
    <p:sldId id="337" r:id="rId66"/>
    <p:sldId id="338" r:id="rId67"/>
    <p:sldId id="339" r:id="rId68"/>
    <p:sldId id="340" r:id="rId69"/>
    <p:sldId id="341" r:id="rId70"/>
    <p:sldId id="342" r:id="rId71"/>
    <p:sldId id="456" r:id="rId72"/>
    <p:sldId id="385" r:id="rId73"/>
    <p:sldId id="386" r:id="rId74"/>
    <p:sldId id="347" r:id="rId75"/>
    <p:sldId id="430" r:id="rId76"/>
    <p:sldId id="408" r:id="rId77"/>
    <p:sldId id="258" r:id="rId78"/>
    <p:sldId id="348" r:id="rId79"/>
    <p:sldId id="431" r:id="rId80"/>
    <p:sldId id="290" r:id="rId81"/>
    <p:sldId id="298" r:id="rId82"/>
    <p:sldId id="329" r:id="rId83"/>
    <p:sldId id="349" r:id="rId84"/>
    <p:sldId id="299" r:id="rId85"/>
    <p:sldId id="350" r:id="rId86"/>
    <p:sldId id="305" r:id="rId87"/>
    <p:sldId id="433" r:id="rId88"/>
    <p:sldId id="432" r:id="rId89"/>
    <p:sldId id="351" r:id="rId90"/>
    <p:sldId id="434" r:id="rId91"/>
    <p:sldId id="301" r:id="rId92"/>
    <p:sldId id="381" r:id="rId93"/>
    <p:sldId id="352" r:id="rId94"/>
    <p:sldId id="435" r:id="rId95"/>
    <p:sldId id="436" r:id="rId96"/>
    <p:sldId id="438" r:id="rId97"/>
    <p:sldId id="418" r:id="rId98"/>
    <p:sldId id="392" r:id="rId99"/>
    <p:sldId id="302" r:id="rId100"/>
    <p:sldId id="315" r:id="rId101"/>
    <p:sldId id="383" r:id="rId102"/>
    <p:sldId id="367" r:id="rId103"/>
    <p:sldId id="382" r:id="rId104"/>
    <p:sldId id="388" r:id="rId105"/>
    <p:sldId id="316" r:id="rId106"/>
    <p:sldId id="318" r:id="rId107"/>
    <p:sldId id="455" r:id="rId108"/>
    <p:sldId id="319" r:id="rId109"/>
    <p:sldId id="442" r:id="rId110"/>
    <p:sldId id="441" r:id="rId111"/>
    <p:sldId id="439" r:id="rId112"/>
    <p:sldId id="440" r:id="rId113"/>
    <p:sldId id="393" r:id="rId114"/>
    <p:sldId id="447" r:id="rId115"/>
    <p:sldId id="283" r:id="rId116"/>
    <p:sldId id="303" r:id="rId117"/>
    <p:sldId id="331" r:id="rId118"/>
  </p:sldIdLst>
  <p:sldSz cx="9144000" cy="6858000" type="screen4x3"/>
  <p:notesSz cx="6853238" cy="9871075"/>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85D06DAD-7CBC-7846-A12E-46C57A08DA44}">
          <p14:sldIdLst>
            <p14:sldId id="457"/>
            <p14:sldId id="354"/>
            <p14:sldId id="325"/>
            <p14:sldId id="414"/>
            <p14:sldId id="402"/>
            <p14:sldId id="355"/>
            <p14:sldId id="419"/>
            <p14:sldId id="420"/>
          </p14:sldIdLst>
        </p14:section>
        <p14:section name="Chapters" id="{6D39C40B-8ECE-2240-8DFF-87DCBC39916A}">
          <p14:sldIdLst>
            <p14:sldId id="344"/>
            <p14:sldId id="360"/>
            <p14:sldId id="361"/>
            <p14:sldId id="423"/>
            <p14:sldId id="424"/>
            <p14:sldId id="425"/>
            <p14:sldId id="426"/>
            <p14:sldId id="320"/>
            <p14:sldId id="454"/>
            <p14:sldId id="271"/>
            <p14:sldId id="273"/>
            <p14:sldId id="390"/>
            <p14:sldId id="275"/>
            <p14:sldId id="328"/>
            <p14:sldId id="272"/>
            <p14:sldId id="427"/>
            <p14:sldId id="428"/>
            <p14:sldId id="429"/>
            <p14:sldId id="270"/>
            <p14:sldId id="364"/>
            <p14:sldId id="366"/>
            <p14:sldId id="365"/>
            <p14:sldId id="370"/>
            <p14:sldId id="371"/>
            <p14:sldId id="375"/>
            <p14:sldId id="345"/>
            <p14:sldId id="376"/>
            <p14:sldId id="377"/>
            <p14:sldId id="378"/>
            <p14:sldId id="379"/>
            <p14:sldId id="363"/>
            <p14:sldId id="346"/>
            <p14:sldId id="384"/>
            <p14:sldId id="380"/>
            <p14:sldId id="334"/>
            <p14:sldId id="335"/>
            <p14:sldId id="336"/>
            <p14:sldId id="337"/>
            <p14:sldId id="338"/>
            <p14:sldId id="339"/>
            <p14:sldId id="340"/>
            <p14:sldId id="341"/>
            <p14:sldId id="342"/>
            <p14:sldId id="456"/>
            <p14:sldId id="385"/>
            <p14:sldId id="386"/>
            <p14:sldId id="347"/>
            <p14:sldId id="430"/>
            <p14:sldId id="408"/>
            <p14:sldId id="258"/>
            <p14:sldId id="348"/>
            <p14:sldId id="431"/>
            <p14:sldId id="290"/>
            <p14:sldId id="298"/>
            <p14:sldId id="329"/>
            <p14:sldId id="349"/>
            <p14:sldId id="299"/>
            <p14:sldId id="350"/>
            <p14:sldId id="305"/>
            <p14:sldId id="433"/>
            <p14:sldId id="432"/>
            <p14:sldId id="351"/>
            <p14:sldId id="434"/>
            <p14:sldId id="301"/>
            <p14:sldId id="381"/>
            <p14:sldId id="352"/>
            <p14:sldId id="435"/>
            <p14:sldId id="436"/>
            <p14:sldId id="438"/>
            <p14:sldId id="418"/>
            <p14:sldId id="392"/>
            <p14:sldId id="302"/>
            <p14:sldId id="315"/>
            <p14:sldId id="383"/>
            <p14:sldId id="367"/>
            <p14:sldId id="382"/>
            <p14:sldId id="388"/>
            <p14:sldId id="316"/>
            <p14:sldId id="318"/>
            <p14:sldId id="455"/>
            <p14:sldId id="319"/>
          </p14:sldIdLst>
        </p14:section>
        <p14:section name="Conclusion" id="{E44D9D6B-1FF9-8F4E-9B8D-1A06A0340452}">
          <p14:sldIdLst>
            <p14:sldId id="442"/>
            <p14:sldId id="441"/>
            <p14:sldId id="439"/>
            <p14:sldId id="440"/>
            <p14:sldId id="393"/>
            <p14:sldId id="447"/>
            <p14:sldId id="283"/>
            <p14:sldId id="303"/>
            <p14:sldId id="3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E0E59"/>
    <a:srgbClr val="CE8763"/>
    <a:srgbClr val="7E9F78"/>
    <a:srgbClr val="20229C"/>
    <a:srgbClr val="7E0000"/>
    <a:srgbClr val="FFFF00"/>
    <a:srgbClr val="00808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1" autoAdjust="0"/>
    <p:restoredTop sz="83952" autoAdjust="0"/>
  </p:normalViewPr>
  <p:slideViewPr>
    <p:cSldViewPr>
      <p:cViewPr varScale="1">
        <p:scale>
          <a:sx n="81" d="100"/>
          <a:sy n="81" d="100"/>
        </p:scale>
        <p:origin x="192" y="9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90" d="100"/>
        <a:sy n="90" d="100"/>
      </p:scale>
      <p:origin x="0" y="159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tableStyles" Target="tableStyle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notesMaster" Target="notesMasters/notesMaster1.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02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9" charset="0"/>
                <a:ea typeface="+mn-ea"/>
                <a:cs typeface="+mn-cs"/>
              </a:defRPr>
            </a:lvl1pPr>
          </a:lstStyle>
          <a:p>
            <a:pPr>
              <a:defRPr/>
            </a:pPr>
            <a:endParaRPr lang="en-GB"/>
          </a:p>
        </p:txBody>
      </p:sp>
      <p:sp>
        <p:nvSpPr>
          <p:cNvPr id="16387" name="Rectangle 3"/>
          <p:cNvSpPr>
            <a:spLocks noGrp="1" noChangeArrowheads="1"/>
          </p:cNvSpPr>
          <p:nvPr>
            <p:ph type="dt" sz="quarter" idx="1"/>
          </p:nvPr>
        </p:nvSpPr>
        <p:spPr bwMode="auto">
          <a:xfrm>
            <a:off x="3883025" y="0"/>
            <a:ext cx="29702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9" charset="0"/>
                <a:ea typeface="+mn-ea"/>
                <a:cs typeface="+mn-cs"/>
              </a:defRPr>
            </a:lvl1pPr>
          </a:lstStyle>
          <a:p>
            <a:pPr>
              <a:defRPr/>
            </a:pPr>
            <a:endParaRPr lang="en-GB"/>
          </a:p>
        </p:txBody>
      </p:sp>
      <p:sp>
        <p:nvSpPr>
          <p:cNvPr id="16388" name="Rectangle 4"/>
          <p:cNvSpPr>
            <a:spLocks noGrp="1" noChangeArrowheads="1"/>
          </p:cNvSpPr>
          <p:nvPr>
            <p:ph type="ftr" sz="quarter" idx="2"/>
          </p:nvPr>
        </p:nvSpPr>
        <p:spPr bwMode="auto">
          <a:xfrm>
            <a:off x="0" y="9377363"/>
            <a:ext cx="29702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9" charset="0"/>
                <a:ea typeface="+mn-ea"/>
                <a:cs typeface="+mn-cs"/>
              </a:defRPr>
            </a:lvl1pPr>
          </a:lstStyle>
          <a:p>
            <a:pPr>
              <a:defRPr/>
            </a:pPr>
            <a:endParaRPr lang="en-GB"/>
          </a:p>
        </p:txBody>
      </p:sp>
      <p:sp>
        <p:nvSpPr>
          <p:cNvPr id="16389" name="Rectangle 5"/>
          <p:cNvSpPr>
            <a:spLocks noGrp="1" noChangeArrowheads="1"/>
          </p:cNvSpPr>
          <p:nvPr>
            <p:ph type="sldNum" sz="quarter" idx="3"/>
          </p:nvPr>
        </p:nvSpPr>
        <p:spPr bwMode="auto">
          <a:xfrm>
            <a:off x="3883025" y="9377363"/>
            <a:ext cx="29702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8C85806-D0C7-3046-AB9E-D176185CBD18}" type="slidenum">
              <a:rPr lang="en-GB"/>
              <a:pPr>
                <a:defRPr/>
              </a:pPr>
              <a:t>‹#›</a:t>
            </a:fld>
            <a:endParaRPr lang="en-GB"/>
          </a:p>
        </p:txBody>
      </p:sp>
    </p:spTree>
    <p:extLst>
      <p:ext uri="{BB962C8B-B14F-4D97-AF65-F5344CB8AC3E}">
        <p14:creationId xmlns:p14="http://schemas.microsoft.com/office/powerpoint/2010/main" val="567459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9" charset="0"/>
                <a:ea typeface="+mn-ea"/>
                <a:cs typeface="+mn-cs"/>
              </a:defRPr>
            </a:lvl1pPr>
          </a:lstStyle>
          <a:p>
            <a:pPr>
              <a:defRPr/>
            </a:pPr>
            <a:endParaRPr lang="en-US"/>
          </a:p>
        </p:txBody>
      </p:sp>
      <p:sp>
        <p:nvSpPr>
          <p:cNvPr id="56323"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9" charset="0"/>
                <a:ea typeface="+mn-ea"/>
                <a:cs typeface="+mn-cs"/>
              </a:defRPr>
            </a:lvl1pPr>
          </a:lstStyle>
          <a:p>
            <a:pPr>
              <a:defRPr/>
            </a:pPr>
            <a:endParaRPr lang="en-US"/>
          </a:p>
        </p:txBody>
      </p:sp>
      <p:sp>
        <p:nvSpPr>
          <p:cNvPr id="71684" name="Rectangle 1028"/>
          <p:cNvSpPr>
            <a:spLocks noGrp="1" noRot="1" noChangeAspect="1" noChangeArrowheads="1" noTextEdit="1"/>
          </p:cNvSpPr>
          <p:nvPr>
            <p:ph type="sldImg" idx="2"/>
          </p:nvPr>
        </p:nvSpPr>
        <p:spPr bwMode="auto">
          <a:xfrm>
            <a:off x="990600" y="762000"/>
            <a:ext cx="4876800" cy="36576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5" name="Rectangle 1029"/>
          <p:cNvSpPr>
            <a:spLocks noGrp="1" noChangeArrowheads="1"/>
          </p:cNvSpPr>
          <p:nvPr>
            <p:ph type="body" sz="quarter" idx="3"/>
          </p:nvPr>
        </p:nvSpPr>
        <p:spPr bwMode="auto">
          <a:xfrm>
            <a:off x="914400" y="4724400"/>
            <a:ext cx="50292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6326" name="Rectangle 1030"/>
          <p:cNvSpPr>
            <a:spLocks noGrp="1" noChangeArrowheads="1"/>
          </p:cNvSpPr>
          <p:nvPr>
            <p:ph type="ftr" sz="quarter" idx="4"/>
          </p:nvPr>
        </p:nvSpPr>
        <p:spPr bwMode="auto">
          <a:xfrm>
            <a:off x="0" y="93726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9" charset="0"/>
                <a:ea typeface="+mn-ea"/>
                <a:cs typeface="+mn-cs"/>
              </a:defRPr>
            </a:lvl1pPr>
          </a:lstStyle>
          <a:p>
            <a:pPr>
              <a:defRPr/>
            </a:pPr>
            <a:endParaRPr lang="en-US"/>
          </a:p>
        </p:txBody>
      </p:sp>
      <p:sp>
        <p:nvSpPr>
          <p:cNvPr id="56327" name="Rectangle 1031"/>
          <p:cNvSpPr>
            <a:spLocks noGrp="1" noChangeArrowheads="1"/>
          </p:cNvSpPr>
          <p:nvPr>
            <p:ph type="sldNum" sz="quarter" idx="5"/>
          </p:nvPr>
        </p:nvSpPr>
        <p:spPr bwMode="auto">
          <a:xfrm>
            <a:off x="3886200" y="93726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5A5B775-D146-604A-8D05-16093F40319E}" type="slidenum">
              <a:rPr lang="en-US"/>
              <a:pPr>
                <a:defRPr/>
              </a:pPr>
              <a:t>‹#›</a:t>
            </a:fld>
            <a:endParaRPr lang="en-US"/>
          </a:p>
        </p:txBody>
      </p:sp>
    </p:spTree>
    <p:extLst>
      <p:ext uri="{BB962C8B-B14F-4D97-AF65-F5344CB8AC3E}">
        <p14:creationId xmlns:p14="http://schemas.microsoft.com/office/powerpoint/2010/main" val="32235076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9"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9" charset="0"/>
        <a:ea typeface="ＭＳ Ｐゴシック" pitchFamily="1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7F5390-691D-CA4F-B84C-77B012364A5C}" type="slidenum">
              <a:rPr lang="en-US" sz="1200">
                <a:solidFill>
                  <a:prstClr val="black"/>
                </a:solidFill>
              </a:rPr>
              <a:pPr eaLnBrk="1" hangingPunct="1"/>
              <a:t>1</a:t>
            </a:fld>
            <a:endParaRPr lang="en-US" sz="1200">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11</a:t>
            </a:fld>
            <a:endParaRPr lang="en-GB" sz="1200">
              <a:solidFill>
                <a:srgbClr val="000000"/>
              </a:solidFill>
              <a:latin typeface="Calibri" charset="0"/>
            </a:endParaRPr>
          </a:p>
        </p:txBody>
      </p:sp>
      <p:sp>
        <p:nvSpPr>
          <p:cNvPr id="677892" name="Text Box 1"/>
          <p:cNvSpPr txBox="1">
            <a:spLocks noChangeArrowheads="1"/>
          </p:cNvSpPr>
          <p:nvPr/>
        </p:nvSpPr>
        <p:spPr bwMode="auto">
          <a:xfrm>
            <a:off x="3881916" y="9375808"/>
            <a:ext cx="2969736" cy="493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11</a:t>
            </a:fld>
            <a:endParaRPr lang="en-GB" sz="1200">
              <a:solidFill>
                <a:srgbClr val="000000"/>
              </a:solidFill>
              <a:latin typeface="Calibri" charset="0"/>
            </a:endParaRPr>
          </a:p>
        </p:txBody>
      </p:sp>
      <p:sp>
        <p:nvSpPr>
          <p:cNvPr id="677893" name="Text Box 2"/>
          <p:cNvSpPr txBox="1">
            <a:spLocks noChangeArrowheads="1"/>
          </p:cNvSpPr>
          <p:nvPr/>
        </p:nvSpPr>
        <p:spPr bwMode="auto">
          <a:xfrm>
            <a:off x="1142207" y="740331"/>
            <a:ext cx="4568825" cy="3701653"/>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324" y="4688761"/>
            <a:ext cx="5482590" cy="444198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E0A1AF3D-F46E-E84C-8E28-0221AFD9A17A}" type="slidenum">
              <a:rPr lang="en-US" sz="1200">
                <a:solidFill>
                  <a:prstClr val="black"/>
                </a:solidFill>
              </a:rPr>
              <a:pPr/>
              <a:t>12</a:t>
            </a:fld>
            <a:endParaRPr lang="en-US" sz="1200">
              <a:solidFill>
                <a:prstClr val="black"/>
              </a:solidFill>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43B44FB-3B01-7F4D-91E0-CD51C8D38640}" type="slidenum">
              <a:rPr lang="en-US" sz="1200">
                <a:solidFill>
                  <a:prstClr val="black"/>
                </a:solidFill>
              </a:rPr>
              <a:pPr/>
              <a:t>14</a:t>
            </a:fld>
            <a:endParaRPr lang="en-US" sz="1200">
              <a:solidFill>
                <a:prstClr val="black"/>
              </a:solidFill>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The boundaries under Jeroboam II went even farther than David and Solomon, who only had tribute sent from Hamath.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7F5390-691D-CA4F-B84C-77B012364A5C}" type="slidenum">
              <a:rPr lang="en-US" sz="1200">
                <a:solidFill>
                  <a:prstClr val="black"/>
                </a:solidFill>
              </a:rPr>
              <a:pPr eaLnBrk="1" hangingPunct="1"/>
              <a:t>15</a:t>
            </a:fld>
            <a:endParaRPr lang="en-US" sz="1200">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a:t>
            </a:r>
            <a:r>
              <a:rPr lang="en-US" baseline="0" dirty="0"/>
              <a:t> slide in Jonah, Amos, &amp; Hosea</a:t>
            </a:r>
            <a:endParaRPr lang="en-US" dirty="0"/>
          </a:p>
        </p:txBody>
      </p:sp>
      <p:sp>
        <p:nvSpPr>
          <p:cNvPr id="4" name="Slide Number Placeholder 3"/>
          <p:cNvSpPr>
            <a:spLocks noGrp="1"/>
          </p:cNvSpPr>
          <p:nvPr>
            <p:ph type="sldNum" sz="quarter" idx="10"/>
          </p:nvPr>
        </p:nvSpPr>
        <p:spPr/>
        <p:txBody>
          <a:bodyPr/>
          <a:lstStyle/>
          <a:p>
            <a:pPr>
              <a:defRPr/>
            </a:pPr>
            <a:fld id="{A5A5B775-D146-604A-8D05-16093F40319E}" type="slidenum">
              <a:rPr lang="en-US" smtClean="0"/>
              <a:pPr>
                <a:defRPr/>
              </a:pPr>
              <a:t>16</a:t>
            </a:fld>
            <a:endParaRPr lang="en-US"/>
          </a:p>
        </p:txBody>
      </p:sp>
    </p:spTree>
    <p:extLst>
      <p:ext uri="{BB962C8B-B14F-4D97-AF65-F5344CB8AC3E}">
        <p14:creationId xmlns:p14="http://schemas.microsoft.com/office/powerpoint/2010/main" val="4130786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49539B-D930-9D4B-8224-F99794E4C83C}" type="slidenum">
              <a:rPr lang="en-US" sz="1200">
                <a:solidFill>
                  <a:srgbClr val="000000"/>
                </a:solidFill>
              </a:rPr>
              <a:pPr eaLnBrk="1" hangingPunct="1"/>
              <a:t>17</a:t>
            </a:fld>
            <a:endParaRPr lang="en-US" sz="1200">
              <a:solidFill>
                <a:srgbClr val="000000"/>
              </a:solidFill>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E138F1-DD36-CA4A-9BD5-53F095990F98}" type="slidenum">
              <a:rPr lang="en-US" sz="1200"/>
              <a:pPr eaLnBrk="1" hangingPunct="1"/>
              <a:t>18</a:t>
            </a:fld>
            <a:endParaRPr lang="en-US" sz="1200"/>
          </a:p>
        </p:txBody>
      </p:sp>
      <p:sp>
        <p:nvSpPr>
          <p:cNvPr id="83970" name="Rectangle 1026"/>
          <p:cNvSpPr>
            <a:spLocks noGrp="1" noRot="1" noChangeAspect="1" noChangeArrowheads="1" noTextEdit="1"/>
          </p:cNvSpPr>
          <p:nvPr>
            <p:ph type="sldImg"/>
          </p:nvPr>
        </p:nvSpPr>
        <p:spPr>
          <a:ln/>
        </p:spPr>
      </p:sp>
      <p:sp>
        <p:nvSpPr>
          <p:cNvPr id="8397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7AD4B2-BDE1-B64D-9B1D-9F16672A041F}" type="slidenum">
              <a:rPr lang="en-US" sz="1200"/>
              <a:pPr eaLnBrk="1" hangingPunct="1"/>
              <a:t>19</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3896AC-890C-CC4F-9BF4-A9C06DD1BA2B}" type="slidenum">
              <a:rPr lang="en-US" sz="1200"/>
              <a:pPr eaLnBrk="1" hangingPunct="1"/>
              <a:t>21</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9" charset="0"/>
                <a:ea typeface="ＭＳ Ｐゴシック" pitchFamily="-112" charset="-128"/>
                <a:cs typeface="ＭＳ Ｐゴシック" pitchFamily="-112" charset="-128"/>
              </a:rPr>
              <a:t>Today we address the issue of injustice</a:t>
            </a:r>
            <a:r>
              <a:rPr lang="en-SG" sz="1200" kern="1200" dirty="0">
                <a:solidFill>
                  <a:schemeClr val="tx1"/>
                </a:solidFill>
                <a:effectLst/>
                <a:latin typeface="Times New Roman" pitchFamily="19"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70D262-793E-AA4D-9341-785BBB522190}" type="slidenum">
              <a:rPr lang="en-US" sz="1200"/>
              <a:pPr eaLnBrk="1" hangingPunct="1"/>
              <a:t>23</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24</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49539B-D930-9D4B-8224-F99794E4C83C}" type="slidenum">
              <a:rPr lang="en-US" sz="1200">
                <a:solidFill>
                  <a:srgbClr val="000000"/>
                </a:solidFill>
              </a:rPr>
              <a:pPr eaLnBrk="1" hangingPunct="1"/>
              <a:t>25</a:t>
            </a:fld>
            <a:endParaRPr lang="en-US" sz="1200">
              <a:solidFill>
                <a:srgbClr val="000000"/>
              </a:solidFill>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Preview: Today we will see two ways God deals with this inequity. From our view, the first way is past and the second way is yet future.</a:t>
            </a:r>
          </a:p>
          <a:p>
            <a:pPr eaLnBrk="1" hangingPunct="1">
              <a:spcBef>
                <a:spcPct val="0"/>
              </a:spcBef>
            </a:pPr>
            <a:r>
              <a:rPr lang="en-US">
                <a:latin typeface="Times New Roman" charset="0"/>
                <a:ea typeface="ＭＳ Ｐゴシック" charset="0"/>
                <a:cs typeface="ＭＳ Ｐゴシック" charset="0"/>
              </a:rPr>
              <a:t>Text: The book of Amos reveals the way God dealt with injustice in the 700s BC in Amos 1:1–9:7 and the way he will address injustice in the future,</a:t>
            </a:r>
            <a:r>
              <a:rPr lang="en-US" baseline="0">
                <a:latin typeface="Times New Roman" charset="0"/>
                <a:ea typeface="ＭＳ Ｐゴシック" charset="0"/>
                <a:cs typeface="ＭＳ Ｐゴシック" charset="0"/>
              </a:rPr>
              <a:t> addressed in Amos 9:8-15.</a:t>
            </a:r>
            <a:endParaRPr lang="en-US">
              <a:latin typeface="Times New Roman" charset="0"/>
              <a:ea typeface="ＭＳ Ｐゴシック" charset="0"/>
              <a:cs typeface="ＭＳ Ｐゴシック" charset="0"/>
            </a:endParaRPr>
          </a:p>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pitchFamily="19" charset="0"/>
                <a:ea typeface="ＭＳ Ｐゴシック" pitchFamily="-112" charset="-128"/>
                <a:cs typeface="ＭＳ Ｐゴシック" pitchFamily="-112" charset="-128"/>
              </a:rPr>
              <a:t>The LORD warned the northern nation of exile that happened 40 years later</a:t>
            </a:r>
            <a:r>
              <a:rPr lang="en-SG" sz="1200" kern="1200">
                <a:solidFill>
                  <a:schemeClr val="tx1"/>
                </a:solidFill>
                <a:effectLst/>
                <a:latin typeface="Times New Roman" pitchFamily="19"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7D4770-5907-394F-A08A-8EDD62E23078}" type="slidenum">
              <a:rPr lang="en-US" sz="1200"/>
              <a:pPr eaLnBrk="1" hangingPunct="1"/>
              <a:t>27</a:t>
            </a:fld>
            <a:endParaRPr 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Amos declared the sins and penalties of Israel and 7 surrounding countries for their sins against God's people, Israel</a:t>
            </a:r>
          </a:p>
          <a:p>
            <a:r>
              <a:rPr lang="en-US" dirty="0">
                <a:latin typeface="Arial" panose="020B0604020202020204" pitchFamily="34" charset="0"/>
                <a:cs typeface="Arial" panose="020B0604020202020204" pitchFamily="34" charset="0"/>
              </a:rPr>
              <a:t>______</a:t>
            </a:r>
          </a:p>
          <a:p>
            <a:r>
              <a:rPr lang="en-US" dirty="0">
                <a:latin typeface="Arial" panose="020B0604020202020204" pitchFamily="34" charset="0"/>
                <a:cs typeface="Arial" panose="020B0604020202020204" pitchFamily="34" charset="0"/>
              </a:rPr>
              <a:t>Common Slides Arabic-245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BE-30-Amos-28</a:t>
            </a:r>
          </a:p>
          <a:p>
            <a:r>
              <a:rPr lang="en-US" dirty="0">
                <a:latin typeface="Arial" panose="020B0604020202020204" pitchFamily="34" charset="0"/>
                <a:cs typeface="Arial" panose="020B0604020202020204" pitchFamily="34" charset="0"/>
              </a:rPr>
              <a:t>OS-26-Ezek1-39-slide 162</a:t>
            </a:r>
          </a:p>
          <a:p>
            <a:r>
              <a:rPr lang="en-US">
                <a:latin typeface="Arial" panose="020B0604020202020204" pitchFamily="34" charset="0"/>
                <a:cs typeface="Arial" panose="020B0604020202020204" pitchFamily="34" charset="0"/>
              </a:rPr>
              <a:t>OS-30-Amos-68</a:t>
            </a: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3</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Too often we want God to be merciful to us but just to others.  We don</a:t>
            </a:r>
            <a:r>
              <a:rPr lang="uk-UA"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t want him to be just with us and merciful to those who commit injustice!  The idea is that everyone else deserves</a:t>
            </a:r>
            <a:r>
              <a:rPr lang="en-US" baseline="0" dirty="0">
                <a:latin typeface="Times New Roman" charset="0"/>
                <a:ea typeface="ＭＳ Ｐゴシック" charset="0"/>
                <a:cs typeface="ＭＳ Ｐゴシック" charset="0"/>
              </a:rPr>
              <a:t> God's</a:t>
            </a:r>
            <a:r>
              <a:rPr lang="en-US" dirty="0">
                <a:latin typeface="Times New Roman" charset="0"/>
                <a:ea typeface="ＭＳ Ｐゴシック" charset="0"/>
                <a:cs typeface="ＭＳ Ｐゴシック" charset="0"/>
              </a:rPr>
              <a:t> justice and no one deserves his mercy—except me!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39</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41</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Chinese character of "listen" means to give one (undivided attention) to Christ the king with your eyes, ears, mind (king), and heart.</a:t>
            </a:r>
          </a:p>
        </p:txBody>
      </p:sp>
      <p:sp>
        <p:nvSpPr>
          <p:cNvPr id="4" name="Slide Number Placeholder 3"/>
          <p:cNvSpPr>
            <a:spLocks noGrp="1"/>
          </p:cNvSpPr>
          <p:nvPr>
            <p:ph type="sldNum" sz="quarter" idx="5"/>
          </p:nvPr>
        </p:nvSpPr>
        <p:spPr/>
        <p:txBody>
          <a:bodyPr/>
          <a:lstStyle/>
          <a:p>
            <a:pPr>
              <a:defRPr/>
            </a:pPr>
            <a:fld id="{A5A5B775-D146-604A-8D05-16093F40319E}" type="slidenum">
              <a:rPr lang="en-US" smtClean="0"/>
              <a:pPr>
                <a:defRPr/>
              </a:pPr>
              <a:t>51</a:t>
            </a:fld>
            <a:endParaRPr lang="en-US"/>
          </a:p>
        </p:txBody>
      </p:sp>
    </p:spTree>
    <p:extLst>
      <p:ext uri="{BB962C8B-B14F-4D97-AF65-F5344CB8AC3E}">
        <p14:creationId xmlns:p14="http://schemas.microsoft.com/office/powerpoint/2010/main" val="81514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4</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When have you been paid unfairly?</a:t>
            </a:r>
          </a:p>
          <a:p>
            <a:pPr eaLnBrk="1" hangingPunct="1"/>
            <a:r>
              <a:rPr lang="en-US" dirty="0">
                <a:latin typeface="Times New Roman" charset="0"/>
                <a:ea typeface="ＭＳ Ｐゴシック" charset="0"/>
                <a:cs typeface="ＭＳ Ｐゴシック" charset="0"/>
              </a:rPr>
              <a:t>What opportunities have unjustly been withheld from you?</a:t>
            </a:r>
          </a:p>
          <a:p>
            <a:pPr eaLnBrk="1" hangingPunct="1"/>
            <a:r>
              <a:rPr lang="en-US" dirty="0">
                <a:latin typeface="Times New Roman" charset="0"/>
                <a:ea typeface="ＭＳ Ｐゴシック" charset="0"/>
                <a:cs typeface="ＭＳ Ｐゴシック" charset="0"/>
              </a:rPr>
              <a:t>How have you been taken advantage of?</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53</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54</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9A8120-8535-6E4B-A998-E6BEC586D4F5}" type="slidenum">
              <a:rPr lang="en-US" sz="1200"/>
              <a:pPr eaLnBrk="1" hangingPunct="1"/>
              <a:t>58</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6558B5-9A76-104E-8B6F-9E1E97BF5B3A}" type="slidenum">
              <a:rPr lang="en-US" sz="1200"/>
              <a:pPr eaLnBrk="1" hangingPunct="1"/>
              <a:t>61</a:t>
            </a:fld>
            <a:endParaRPr lang="en-US" sz="120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0D5C07-2C8A-C84F-95C7-7C68BE41A04D}" type="slidenum">
              <a:rPr lang="en-US" sz="1200">
                <a:solidFill>
                  <a:srgbClr val="000000"/>
                </a:solidFill>
              </a:rPr>
              <a:pPr eaLnBrk="1" hangingPunct="1"/>
              <a:t>62</a:t>
            </a:fld>
            <a:endParaRPr lang="en-US" sz="1200">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5</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What has he done and what will he do about prejudice?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7CC16-435F-E144-9413-EBFDF7460E12}" type="slidenum">
              <a:rPr lang="en-US" sz="1200">
                <a:solidFill>
                  <a:srgbClr val="000000"/>
                </a:solidFill>
              </a:rPr>
              <a:pPr eaLnBrk="1" hangingPunct="1"/>
              <a:t>65</a:t>
            </a:fld>
            <a:endParaRPr lang="en-US" sz="1200">
              <a:solidFill>
                <a:srgbClr val="000000"/>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pPr eaLnBrk="1" hangingPunct="1"/>
              <a:t>67</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9" charset="0"/>
                <a:ea typeface="ＭＳ Ｐゴシック" pitchFamily="-112" charset="-128"/>
                <a:cs typeface="ＭＳ Ｐゴシック" pitchFamily="-112" charset="-128"/>
              </a:rPr>
              <a:t>God would strip the land bare—but not fully in fulfillment of His Covenant.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pPr eaLnBrk="1" hangingPunct="1"/>
              <a:t>68</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9" charset="0"/>
                <a:ea typeface="ＭＳ Ｐゴシック" pitchFamily="-112" charset="-128"/>
                <a:cs typeface="ＭＳ Ｐゴシック" pitchFamily="-112" charset="-128"/>
              </a:rPr>
              <a:t>God would burn the entire nation, but not completely in fulfillment of His Covenant.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solidFill>
                  <a:prstClr val="black"/>
                </a:solidFill>
              </a:rPr>
              <a:pPr eaLnBrk="1" hangingPunct="1"/>
              <a:t>69</a:t>
            </a:fld>
            <a:endParaRPr lang="en-US" sz="1200">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9" charset="0"/>
                <a:ea typeface="ＭＳ Ｐゴシック" pitchFamily="-112" charset="-128"/>
                <a:cs typeface="ＭＳ Ｐゴシック" pitchFamily="-112" charset="-128"/>
              </a:rPr>
              <a:t>Israel is morally crooked compared to God’s absolute standards, so He will destroy the people and the altars.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pPr eaLnBrk="1" hangingPunct="1"/>
              <a:t>71</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9" charset="0"/>
                <a:ea typeface="ＭＳ Ｐゴシック" pitchFamily="-112" charset="-128"/>
                <a:cs typeface="ＭＳ Ｐゴシック" pitchFamily="-112" charset="-128"/>
              </a:rPr>
              <a:t>Israel would soon end in judgment for disregarding social and religious duties.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E5D3A8-8CB2-A047-970D-D40F2B3B3301}" type="slidenum">
              <a:rPr lang="en-US" sz="1200"/>
              <a:pPr eaLnBrk="1" hangingPunct="1"/>
              <a:t>72</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E5D3A8-8CB2-A047-970D-D40F2B3B3301}" type="slidenum">
              <a:rPr lang="en-US" sz="1200">
                <a:solidFill>
                  <a:prstClr val="black"/>
                </a:solidFill>
              </a:rPr>
              <a:pPr eaLnBrk="1" hangingPunct="1"/>
              <a:t>73</a:t>
            </a:fld>
            <a:endParaRPr 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pPr eaLnBrk="1" hangingPunct="1"/>
              <a:t>75</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Times New Roman" pitchFamily="19" charset="0"/>
                <a:ea typeface="ＭＳ Ｐゴシック" pitchFamily="-112" charset="-128"/>
                <a:cs typeface="ＭＳ Ｐゴシック" pitchFamily="-112" charset="-128"/>
              </a:rPr>
              <a:t>God will destroy Israel's religious system as He did any other disobedient land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A0DC42-BB66-FE40-8E77-C209F25AC03B}" type="slidenum">
              <a:rPr lang="en-US" sz="1200"/>
              <a:pPr eaLnBrk="1" hangingPunct="1"/>
              <a:t>80</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8E7D3-447F-5E47-8678-84E1CDFB96F0}" type="slidenum">
              <a:rPr lang="en-US" sz="1200">
                <a:solidFill>
                  <a:srgbClr val="000000"/>
                </a:solidFill>
              </a:rPr>
              <a:pPr eaLnBrk="1" hangingPunct="1"/>
              <a:t>81</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8E7D3-447F-5E47-8678-84E1CDFB96F0}" type="slidenum">
              <a:rPr lang="en-US" sz="1200">
                <a:solidFill>
                  <a:srgbClr val="000000"/>
                </a:solidFill>
              </a:rPr>
              <a:pPr eaLnBrk="1" hangingPunct="1"/>
              <a:t>82</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8E7D3-447F-5E47-8678-84E1CDFB96F0}" type="slidenum">
              <a:rPr lang="en-US" sz="1200">
                <a:solidFill>
                  <a:srgbClr val="000000"/>
                </a:solidFill>
              </a:rPr>
              <a:pPr eaLnBrk="1" hangingPunct="1"/>
              <a:t>84</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85</a:t>
            </a:fld>
            <a:endParaRPr lang="en-US" sz="1200">
              <a:solidFill>
                <a:prstClr val="black"/>
              </a:solidFill>
            </a:endParaRPr>
          </a:p>
        </p:txBody>
      </p:sp>
      <p:sp>
        <p:nvSpPr>
          <p:cNvPr id="307202" name="Rectangle 2"/>
          <p:cNvSpPr>
            <a:spLocks noGrp="1" noRot="1" noChangeAspect="1" noChangeArrowheads="1" noTextEdit="1"/>
          </p:cNvSpPr>
          <p:nvPr>
            <p:ph type="sldImg"/>
          </p:nvPr>
        </p:nvSpPr>
        <p:spPr>
          <a:xfrm>
            <a:off x="1142207" y="740331"/>
            <a:ext cx="4568825" cy="3701653"/>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709357-5412-5743-9066-50B4778B5F28}" type="slidenum">
              <a:rPr lang="en-US" sz="1200">
                <a:solidFill>
                  <a:srgbClr val="000000"/>
                </a:solidFill>
              </a:rPr>
              <a:pPr eaLnBrk="1" hangingPunct="1"/>
              <a:t>86</a:t>
            </a:fld>
            <a:endParaRPr lang="en-US" sz="1200">
              <a:solidFill>
                <a:srgbClr val="000000"/>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87</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680D51-0D8C-FC47-B5BB-9241866A6B9B}" type="slidenum">
              <a:rPr lang="en-US" sz="1200">
                <a:solidFill>
                  <a:srgbClr val="000000"/>
                </a:solidFill>
              </a:rPr>
              <a:pPr eaLnBrk="1" hangingPunct="1"/>
              <a:t>88</a:t>
            </a:fld>
            <a:endParaRPr lang="en-US" sz="1200">
              <a:solidFill>
                <a:srgbClr val="000000"/>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ED0832-34EC-6347-AFF3-9DBBFDACB600}" type="slidenum">
              <a:rPr lang="en-US" sz="1200">
                <a:solidFill>
                  <a:srgbClr val="000000"/>
                </a:solidFill>
              </a:rPr>
              <a:pPr eaLnBrk="1" hangingPunct="1"/>
              <a:t>89</a:t>
            </a:fld>
            <a:endParaRPr lang="en-US" sz="1200">
              <a:solidFill>
                <a:srgbClr val="000000"/>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90</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EC4828-B2D2-A047-A8EB-17F41FD720CD}" type="slidenum">
              <a:rPr lang="en-US" sz="1200"/>
              <a:pPr eaLnBrk="1" hangingPunct="1"/>
              <a:t>96</a:t>
            </a:fld>
            <a:endParaRPr 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pPr>
                <a:defRPr/>
              </a:pPr>
              <a:t>‹#›</a:t>
            </a:fld>
            <a:endParaRPr lang="en-GB"/>
          </a:p>
        </p:txBody>
      </p:sp>
    </p:spTree>
    <p:extLst>
      <p:ext uri="{BB962C8B-B14F-4D97-AF65-F5344CB8AC3E}">
        <p14:creationId xmlns:p14="http://schemas.microsoft.com/office/powerpoint/2010/main" val="858740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pPr>
                <a:defRPr/>
              </a:pPr>
              <a:t>‹#›</a:t>
            </a:fld>
            <a:endParaRPr lang="en-GB"/>
          </a:p>
        </p:txBody>
      </p:sp>
    </p:spTree>
    <p:extLst>
      <p:ext uri="{BB962C8B-B14F-4D97-AF65-F5344CB8AC3E}">
        <p14:creationId xmlns:p14="http://schemas.microsoft.com/office/powerpoint/2010/main" val="502345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325580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254209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812926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398824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47186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394763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720787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488611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887014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631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pPr>
                <a:defRPr/>
              </a:pPr>
              <a:t>‹#›</a:t>
            </a:fld>
            <a:endParaRPr lang="en-GB"/>
          </a:p>
        </p:txBody>
      </p:sp>
    </p:spTree>
    <p:extLst>
      <p:ext uri="{BB962C8B-B14F-4D97-AF65-F5344CB8AC3E}">
        <p14:creationId xmlns:p14="http://schemas.microsoft.com/office/powerpoint/2010/main" val="3680365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33" indent="0" algn="ctr">
              <a:buNone/>
              <a:defRPr/>
            </a:lvl2pPr>
            <a:lvl3pPr marL="913865" indent="0" algn="ctr">
              <a:buNone/>
              <a:defRPr/>
            </a:lvl3pPr>
            <a:lvl4pPr marL="1370799" indent="0" algn="ctr">
              <a:buNone/>
              <a:defRPr/>
            </a:lvl4pPr>
            <a:lvl5pPr marL="1827731" indent="0" algn="ctr">
              <a:buNone/>
              <a:defRPr/>
            </a:lvl5pPr>
            <a:lvl6pPr marL="2284665" indent="0" algn="ctr">
              <a:buNone/>
              <a:defRPr/>
            </a:lvl6pPr>
            <a:lvl7pPr marL="2741596" indent="0" algn="ctr">
              <a:buNone/>
              <a:defRPr/>
            </a:lvl7pPr>
            <a:lvl8pPr marL="3198530" indent="0" algn="ctr">
              <a:buNone/>
              <a:defRPr/>
            </a:lvl8pPr>
            <a:lvl9pPr marL="365546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239720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21723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616214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014361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027694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328651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155775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105585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321280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33677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169149-D4B7-4E46-A5FB-39C1580BB6CE}" type="slidenum">
              <a:rPr lang="en-GB"/>
              <a:pPr>
                <a:defRPr/>
              </a:pPr>
              <a:t>‹#›</a:t>
            </a:fld>
            <a:endParaRPr lang="en-GB"/>
          </a:p>
        </p:txBody>
      </p:sp>
    </p:spTree>
    <p:extLst>
      <p:ext uri="{BB962C8B-B14F-4D97-AF65-F5344CB8AC3E}">
        <p14:creationId xmlns:p14="http://schemas.microsoft.com/office/powerpoint/2010/main" val="18359622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124558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681026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317101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03587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669155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895927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867209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32802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926822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40209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445595F-712E-814F-9707-5564137D020C}" type="slidenum">
              <a:rPr lang="en-GB"/>
              <a:pPr>
                <a:defRPr/>
              </a:pPr>
              <a:t>‹#›</a:t>
            </a:fld>
            <a:endParaRPr lang="en-GB"/>
          </a:p>
        </p:txBody>
      </p:sp>
    </p:spTree>
    <p:extLst>
      <p:ext uri="{BB962C8B-B14F-4D97-AF65-F5344CB8AC3E}">
        <p14:creationId xmlns:p14="http://schemas.microsoft.com/office/powerpoint/2010/main" val="7302434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772943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240223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097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35002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8881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39201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4771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2135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7850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3461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75EB420-3146-C040-ACC7-C029F653D836}" type="slidenum">
              <a:rPr lang="en-GB"/>
              <a:pPr>
                <a:defRPr/>
              </a:pPr>
              <a:t>‹#›</a:t>
            </a:fld>
            <a:endParaRPr lang="en-GB"/>
          </a:p>
        </p:txBody>
      </p:sp>
    </p:spTree>
    <p:extLst>
      <p:ext uri="{BB962C8B-B14F-4D97-AF65-F5344CB8AC3E}">
        <p14:creationId xmlns:p14="http://schemas.microsoft.com/office/powerpoint/2010/main" val="14946852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9357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1882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9498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4780D65-F59B-DB45-B731-3120068E28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479632"/>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C13A82E-C5D3-5E4C-9A42-F7D5E9D60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1272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DD1696B-1B8B-E64A-90FB-BA903E334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048155"/>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07848A7-BCC3-AE48-AFFD-02ED990A7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13806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F609A2A-7275-E146-A6E6-E06D984CB9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222316"/>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FD35FEF7-3C7B-F34D-B0EF-1B1FCD4B52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410420"/>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ADB7461D-6816-2F47-8428-1CAC67B3AA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943545"/>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D90AD8-C6E5-2949-8AD9-8D72B4769AC5}" type="slidenum">
              <a:rPr lang="en-GB"/>
              <a:pPr>
                <a:defRPr/>
              </a:pPr>
              <a:t>‹#›</a:t>
            </a:fld>
            <a:endParaRPr lang="en-GB"/>
          </a:p>
        </p:txBody>
      </p:sp>
    </p:spTree>
    <p:extLst>
      <p:ext uri="{BB962C8B-B14F-4D97-AF65-F5344CB8AC3E}">
        <p14:creationId xmlns:p14="http://schemas.microsoft.com/office/powerpoint/2010/main" val="1982869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7AABFEE-4D28-754C-BDFB-FE390436EE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774377"/>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EE8E66F-DC65-8E44-ADE4-4049D22DF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96153"/>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FA5B3A6-D0BC-F542-8EC1-F84973410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290310"/>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E385B0B-FC44-074F-AAD5-8FF10E7D22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69646"/>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6FFD5E05-39ED-3349-897A-4B979FA43F57}"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7147119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9EBC19C-57FD-E44E-8F32-5B695D2FC0A3}"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0433363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01F1EACC-13E7-FF47-9212-F485436D8C85}"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3582822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E0E5454-1A24-1349-B027-73D351EB3A6C}"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0190942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fld id="{D82F5FC2-0045-D540-879D-0E69626F67D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0419492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fld id="{72DEEA52-900B-E74D-917A-285D6E3FA45B}"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281314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BBE731E-AA8E-B14F-BC8A-88E6ADA59A44}" type="slidenum">
              <a:rPr lang="en-GB"/>
              <a:pPr>
                <a:defRPr/>
              </a:pPr>
              <a:t>‹#›</a:t>
            </a:fld>
            <a:endParaRPr lang="en-GB"/>
          </a:p>
        </p:txBody>
      </p:sp>
    </p:spTree>
    <p:extLst>
      <p:ext uri="{BB962C8B-B14F-4D97-AF65-F5344CB8AC3E}">
        <p14:creationId xmlns:p14="http://schemas.microsoft.com/office/powerpoint/2010/main" val="42243711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fld id="{A24C1E0D-0E6D-E84E-B85F-5A8069EF2E32}"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9267106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81BD93C-3A9D-8C4B-A490-E94EC9D2B530}"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43670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78668584-209F-4641-A96D-46C75012337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0778912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F675E59-357F-194F-BF1F-3DDB532CD4A1}"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2167523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E95058A0-96C8-4C4A-A706-247135DC473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6874044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940454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687514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397473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964404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38603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C66FAF7-1C11-4048-8BF5-48C13CF1296A}" type="slidenum">
              <a:rPr lang="en-GB"/>
              <a:pPr>
                <a:defRPr/>
              </a:pPr>
              <a:t>‹#›</a:t>
            </a:fld>
            <a:endParaRPr lang="en-GB"/>
          </a:p>
        </p:txBody>
      </p:sp>
    </p:spTree>
    <p:extLst>
      <p:ext uri="{BB962C8B-B14F-4D97-AF65-F5344CB8AC3E}">
        <p14:creationId xmlns:p14="http://schemas.microsoft.com/office/powerpoint/2010/main" val="37628085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584738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760184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759089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350393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925672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72071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9001735E-12E1-DD40-93FF-C56B8F409259}" type="slidenum">
              <a:rPr lang="en-GB"/>
              <a:pPr>
                <a:defRPr/>
              </a:pPr>
              <a:t>‹#›</a:t>
            </a:fld>
            <a:endParaRPr lang="en-GB"/>
          </a:p>
        </p:txBody>
      </p:sp>
    </p:spTree>
    <p:extLst>
      <p:ext uri="{BB962C8B-B14F-4D97-AF65-F5344CB8AC3E}">
        <p14:creationId xmlns:p14="http://schemas.microsoft.com/office/powerpoint/2010/main" val="3961226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5858999-4FEC-4846-87F1-E9EEB9B06157}" type="slidenum">
              <a:rPr lang="en-GB"/>
              <a:pPr>
                <a:defRPr/>
              </a:pPr>
              <a:t>‹#›</a:t>
            </a:fld>
            <a:endParaRPr lang="en-GB"/>
          </a:p>
        </p:txBody>
      </p:sp>
    </p:spTree>
    <p:extLst>
      <p:ext uri="{BB962C8B-B14F-4D97-AF65-F5344CB8AC3E}">
        <p14:creationId xmlns:p14="http://schemas.microsoft.com/office/powerpoint/2010/main" val="265022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pPr>
                <a:defRPr/>
              </a:pPr>
              <a:t>‹#›</a:t>
            </a:fld>
            <a:endParaRPr lang="en-GB"/>
          </a:p>
        </p:txBody>
      </p:sp>
    </p:spTree>
    <p:extLst>
      <p:ext uri="{BB962C8B-B14F-4D97-AF65-F5344CB8AC3E}">
        <p14:creationId xmlns:p14="http://schemas.microsoft.com/office/powerpoint/2010/main" val="3556615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C2D915F-AEA3-D543-8CC5-F86E0C75E5FF}" type="slidenum">
              <a:rPr lang="en-GB"/>
              <a:pPr>
                <a:defRPr/>
              </a:pPr>
              <a:t>‹#›</a:t>
            </a:fld>
            <a:endParaRPr lang="en-GB"/>
          </a:p>
        </p:txBody>
      </p:sp>
    </p:spTree>
    <p:extLst>
      <p:ext uri="{BB962C8B-B14F-4D97-AF65-F5344CB8AC3E}">
        <p14:creationId xmlns:p14="http://schemas.microsoft.com/office/powerpoint/2010/main" val="2053692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69042B9-03C6-F946-B042-AE2ECF433756}" type="slidenum">
              <a:rPr lang="en-GB"/>
              <a:pPr>
                <a:defRPr/>
              </a:pPr>
              <a:t>‹#›</a:t>
            </a:fld>
            <a:endParaRPr lang="en-GB"/>
          </a:p>
        </p:txBody>
      </p:sp>
    </p:spTree>
    <p:extLst>
      <p:ext uri="{BB962C8B-B14F-4D97-AF65-F5344CB8AC3E}">
        <p14:creationId xmlns:p14="http://schemas.microsoft.com/office/powerpoint/2010/main" val="180054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CDA03F9-DA85-6D4E-9989-F9D1A74E9FC7}" type="slidenum">
              <a:rPr lang="en-GB"/>
              <a:pPr>
                <a:defRPr/>
              </a:pPr>
              <a:t>‹#›</a:t>
            </a:fld>
            <a:endParaRPr lang="en-GB"/>
          </a:p>
        </p:txBody>
      </p:sp>
    </p:spTree>
    <p:extLst>
      <p:ext uri="{BB962C8B-B14F-4D97-AF65-F5344CB8AC3E}">
        <p14:creationId xmlns:p14="http://schemas.microsoft.com/office/powerpoint/2010/main" val="1474072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98F645-B41C-2049-9A37-A25AA5F46C29}" type="slidenum">
              <a:rPr lang="en-GB"/>
              <a:pPr>
                <a:defRPr/>
              </a:pPr>
              <a:t>‹#›</a:t>
            </a:fld>
            <a:endParaRPr lang="en-GB"/>
          </a:p>
        </p:txBody>
      </p:sp>
    </p:spTree>
    <p:extLst>
      <p:ext uri="{BB962C8B-B14F-4D97-AF65-F5344CB8AC3E}">
        <p14:creationId xmlns:p14="http://schemas.microsoft.com/office/powerpoint/2010/main" val="3800610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DE2A333-A807-C649-AED0-1495321A9024}" type="slidenum">
              <a:rPr lang="en-GB"/>
              <a:pPr>
                <a:defRPr/>
              </a:pPr>
              <a:t>‹#›</a:t>
            </a:fld>
            <a:endParaRPr lang="en-GB"/>
          </a:p>
        </p:txBody>
      </p:sp>
    </p:spTree>
    <p:extLst>
      <p:ext uri="{BB962C8B-B14F-4D97-AF65-F5344CB8AC3E}">
        <p14:creationId xmlns:p14="http://schemas.microsoft.com/office/powerpoint/2010/main" val="3649655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6A7DD40-7508-6445-9B22-5F4714D641A7}" type="slidenum">
              <a:rPr lang="en-GB"/>
              <a:pPr>
                <a:defRPr/>
              </a:pPr>
              <a:t>‹#›</a:t>
            </a:fld>
            <a:endParaRPr lang="en-GB"/>
          </a:p>
        </p:txBody>
      </p:sp>
    </p:spTree>
    <p:extLst>
      <p:ext uri="{BB962C8B-B14F-4D97-AF65-F5344CB8AC3E}">
        <p14:creationId xmlns:p14="http://schemas.microsoft.com/office/powerpoint/2010/main" val="3725375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8133F21-7B08-7C47-B8F3-ADE95E2C34C4}" type="slidenum">
              <a:rPr lang="en-GB"/>
              <a:pPr>
                <a:defRPr/>
              </a:pPr>
              <a:t>‹#›</a:t>
            </a:fld>
            <a:endParaRPr lang="en-GB"/>
          </a:p>
        </p:txBody>
      </p:sp>
    </p:spTree>
    <p:extLst>
      <p:ext uri="{BB962C8B-B14F-4D97-AF65-F5344CB8AC3E}">
        <p14:creationId xmlns:p14="http://schemas.microsoft.com/office/powerpoint/2010/main" val="2658054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3823D2B-D8AA-D344-8F4E-5CD699B9E3A6}" type="slidenum">
              <a:rPr lang="en-GB"/>
              <a:pPr>
                <a:defRPr/>
              </a:pPr>
              <a:t>‹#›</a:t>
            </a:fld>
            <a:endParaRPr lang="en-GB"/>
          </a:p>
        </p:txBody>
      </p:sp>
    </p:spTree>
    <p:extLst>
      <p:ext uri="{BB962C8B-B14F-4D97-AF65-F5344CB8AC3E}">
        <p14:creationId xmlns:p14="http://schemas.microsoft.com/office/powerpoint/2010/main" val="1293362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2146E5E-D97B-9F4A-BFF5-DB0FC258C7E6}" type="slidenum">
              <a:rPr lang="en-GB"/>
              <a:pPr>
                <a:defRPr/>
              </a:pPr>
              <a:t>‹#›</a:t>
            </a:fld>
            <a:endParaRPr lang="en-GB"/>
          </a:p>
        </p:txBody>
      </p:sp>
    </p:spTree>
    <p:extLst>
      <p:ext uri="{BB962C8B-B14F-4D97-AF65-F5344CB8AC3E}">
        <p14:creationId xmlns:p14="http://schemas.microsoft.com/office/powerpoint/2010/main" val="1492568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C34E976-44D7-2B40-8CD9-D07CF6D49C99}" type="slidenum">
              <a:rPr lang="en-GB"/>
              <a:pPr>
                <a:defRPr/>
              </a:pPr>
              <a:t>‹#›</a:t>
            </a:fld>
            <a:endParaRPr lang="en-GB"/>
          </a:p>
        </p:txBody>
      </p:sp>
    </p:spTree>
    <p:extLst>
      <p:ext uri="{BB962C8B-B14F-4D97-AF65-F5344CB8AC3E}">
        <p14:creationId xmlns:p14="http://schemas.microsoft.com/office/powerpoint/2010/main" val="381251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pPr>
                <a:defRPr/>
              </a:pPr>
              <a:t>‹#›</a:t>
            </a:fld>
            <a:endParaRPr lang="en-GB"/>
          </a:p>
        </p:txBody>
      </p:sp>
    </p:spTree>
    <p:extLst>
      <p:ext uri="{BB962C8B-B14F-4D97-AF65-F5344CB8AC3E}">
        <p14:creationId xmlns:p14="http://schemas.microsoft.com/office/powerpoint/2010/main" val="1387048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85AEDBC-F00F-3141-BB85-13D1E84A2382}" type="slidenum">
              <a:rPr lang="en-GB"/>
              <a:pPr>
                <a:defRPr/>
              </a:pPr>
              <a:t>‹#›</a:t>
            </a:fld>
            <a:endParaRPr lang="en-GB"/>
          </a:p>
        </p:txBody>
      </p:sp>
    </p:spTree>
    <p:extLst>
      <p:ext uri="{BB962C8B-B14F-4D97-AF65-F5344CB8AC3E}">
        <p14:creationId xmlns:p14="http://schemas.microsoft.com/office/powerpoint/2010/main" val="2806396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D3709DF-29AF-594F-9FC7-906F0F425F1F}" type="slidenum">
              <a:rPr lang="en-GB"/>
              <a:pPr>
                <a:defRPr/>
              </a:pPr>
              <a:t>‹#›</a:t>
            </a:fld>
            <a:endParaRPr lang="en-GB"/>
          </a:p>
        </p:txBody>
      </p:sp>
    </p:spTree>
    <p:extLst>
      <p:ext uri="{BB962C8B-B14F-4D97-AF65-F5344CB8AC3E}">
        <p14:creationId xmlns:p14="http://schemas.microsoft.com/office/powerpoint/2010/main" val="3501106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41E286-1B39-AD4F-9628-5BAC4A644E43}" type="slidenum">
              <a:rPr lang="en-GB"/>
              <a:pPr>
                <a:defRPr/>
              </a:pPr>
              <a:t>‹#›</a:t>
            </a:fld>
            <a:endParaRPr lang="en-GB"/>
          </a:p>
        </p:txBody>
      </p:sp>
    </p:spTree>
    <p:extLst>
      <p:ext uri="{BB962C8B-B14F-4D97-AF65-F5344CB8AC3E}">
        <p14:creationId xmlns:p14="http://schemas.microsoft.com/office/powerpoint/2010/main" val="69685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711D720-F6C3-8A42-98C7-39D58B72BFCE}" type="slidenum">
              <a:rPr lang="en-GB"/>
              <a:pPr>
                <a:defRPr/>
              </a:pPr>
              <a:t>‹#›</a:t>
            </a:fld>
            <a:endParaRPr lang="en-GB"/>
          </a:p>
        </p:txBody>
      </p:sp>
    </p:spTree>
    <p:extLst>
      <p:ext uri="{BB962C8B-B14F-4D97-AF65-F5344CB8AC3E}">
        <p14:creationId xmlns:p14="http://schemas.microsoft.com/office/powerpoint/2010/main" val="3063097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DA4DFB6-25B6-5245-B4E5-5DD82BD520B1}" type="slidenum">
              <a:rPr lang="en-GB"/>
              <a:pPr>
                <a:defRPr/>
              </a:pPr>
              <a:t>‹#›</a:t>
            </a:fld>
            <a:endParaRPr lang="en-GB"/>
          </a:p>
        </p:txBody>
      </p:sp>
    </p:spTree>
    <p:extLst>
      <p:ext uri="{BB962C8B-B14F-4D97-AF65-F5344CB8AC3E}">
        <p14:creationId xmlns:p14="http://schemas.microsoft.com/office/powerpoint/2010/main" val="15711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D59CDE7-A3DF-464E-ACB0-09FF7EF0A8AB}" type="slidenum">
              <a:rPr lang="en-GB"/>
              <a:pPr>
                <a:defRPr/>
              </a:pPr>
              <a:t>‹#›</a:t>
            </a:fld>
            <a:endParaRPr lang="en-GB"/>
          </a:p>
        </p:txBody>
      </p:sp>
    </p:spTree>
    <p:extLst>
      <p:ext uri="{BB962C8B-B14F-4D97-AF65-F5344CB8AC3E}">
        <p14:creationId xmlns:p14="http://schemas.microsoft.com/office/powerpoint/2010/main" val="888894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C54BEE-DA81-B042-B8C3-A6FF88391577}" type="slidenum">
              <a:rPr lang="en-US"/>
              <a:pPr>
                <a:defRPr/>
              </a:pPr>
              <a:t>‹#›</a:t>
            </a:fld>
            <a:endParaRPr lang="en-US"/>
          </a:p>
        </p:txBody>
      </p:sp>
    </p:spTree>
    <p:extLst>
      <p:ext uri="{BB962C8B-B14F-4D97-AF65-F5344CB8AC3E}">
        <p14:creationId xmlns:p14="http://schemas.microsoft.com/office/powerpoint/2010/main" val="176166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97E7E3F-F9FA-5140-89BF-01286206ED26}" type="slidenum">
              <a:rPr lang="en-US"/>
              <a:pPr>
                <a:defRPr/>
              </a:pPr>
              <a:t>‹#›</a:t>
            </a:fld>
            <a:endParaRPr lang="en-US"/>
          </a:p>
        </p:txBody>
      </p:sp>
    </p:spTree>
    <p:extLst>
      <p:ext uri="{BB962C8B-B14F-4D97-AF65-F5344CB8AC3E}">
        <p14:creationId xmlns:p14="http://schemas.microsoft.com/office/powerpoint/2010/main" val="3774479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1E68182-FD53-F24E-B781-DD3FB3D4DBCA}" type="slidenum">
              <a:rPr lang="en-US"/>
              <a:pPr>
                <a:defRPr/>
              </a:pPr>
              <a:t>‹#›</a:t>
            </a:fld>
            <a:endParaRPr lang="en-US"/>
          </a:p>
        </p:txBody>
      </p:sp>
    </p:spTree>
    <p:extLst>
      <p:ext uri="{BB962C8B-B14F-4D97-AF65-F5344CB8AC3E}">
        <p14:creationId xmlns:p14="http://schemas.microsoft.com/office/powerpoint/2010/main" val="1820787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71266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pPr>
                <a:defRPr/>
              </a:pPr>
              <a:t>‹#›</a:t>
            </a:fld>
            <a:endParaRPr lang="en-GB"/>
          </a:p>
        </p:txBody>
      </p:sp>
    </p:spTree>
    <p:extLst>
      <p:ext uri="{BB962C8B-B14F-4D97-AF65-F5344CB8AC3E}">
        <p14:creationId xmlns:p14="http://schemas.microsoft.com/office/powerpoint/2010/main" val="1478211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02661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9247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26231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77519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28396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124868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93053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80769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49700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7031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pPr>
                <a:defRPr/>
              </a:pPr>
              <a:t>‹#›</a:t>
            </a:fld>
            <a:endParaRPr lang="en-GB"/>
          </a:p>
        </p:txBody>
      </p:sp>
    </p:spTree>
    <p:extLst>
      <p:ext uri="{BB962C8B-B14F-4D97-AF65-F5344CB8AC3E}">
        <p14:creationId xmlns:p14="http://schemas.microsoft.com/office/powerpoint/2010/main" val="4154655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65797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89652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5164113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4132228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73850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2282917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8975161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6586020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8771386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8924538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pPr>
                <a:defRPr/>
              </a:pPr>
              <a:t>‹#›</a:t>
            </a:fld>
            <a:endParaRPr lang="en-GB"/>
          </a:p>
        </p:txBody>
      </p:sp>
    </p:spTree>
    <p:extLst>
      <p:ext uri="{BB962C8B-B14F-4D97-AF65-F5344CB8AC3E}">
        <p14:creationId xmlns:p14="http://schemas.microsoft.com/office/powerpoint/2010/main" val="2134740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92412623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0150234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979303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18055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1659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2699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2036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91517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45809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024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pPr>
                <a:defRPr/>
              </a:pPr>
              <a:t>‹#›</a:t>
            </a:fld>
            <a:endParaRPr lang="en-GB"/>
          </a:p>
        </p:txBody>
      </p:sp>
    </p:spTree>
    <p:extLst>
      <p:ext uri="{BB962C8B-B14F-4D97-AF65-F5344CB8AC3E}">
        <p14:creationId xmlns:p14="http://schemas.microsoft.com/office/powerpoint/2010/main" val="424355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8689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0596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95959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6/7/22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7448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05890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13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3371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74998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8726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4812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pPr>
                <a:defRPr/>
              </a:pPr>
              <a:t>‹#›</a:t>
            </a:fld>
            <a:endParaRPr lang="en-GB"/>
          </a:p>
        </p:txBody>
      </p:sp>
    </p:spTree>
    <p:extLst>
      <p:ext uri="{BB962C8B-B14F-4D97-AF65-F5344CB8AC3E}">
        <p14:creationId xmlns:p14="http://schemas.microsoft.com/office/powerpoint/2010/main" val="4123203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91002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69086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42848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897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3692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38336203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pPr>
                <a:defRPr/>
              </a:pPr>
              <a:t>‹#›</a:t>
            </a:fld>
            <a:endParaRPr lang="en-GB"/>
          </a:p>
        </p:txBody>
      </p:sp>
    </p:spTree>
    <p:extLst>
      <p:ext uri="{BB962C8B-B14F-4D97-AF65-F5344CB8AC3E}">
        <p14:creationId xmlns:p14="http://schemas.microsoft.com/office/powerpoint/2010/main" val="27655669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7677618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22190376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75230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pPr>
                <a:defRPr/>
              </a:pPr>
              <a:t>‹#›</a:t>
            </a:fld>
            <a:endParaRPr lang="en-GB"/>
          </a:p>
        </p:txBody>
      </p:sp>
    </p:spTree>
    <p:extLst>
      <p:ext uri="{BB962C8B-B14F-4D97-AF65-F5344CB8AC3E}">
        <p14:creationId xmlns:p14="http://schemas.microsoft.com/office/powerpoint/2010/main" val="4648002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3804969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194985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31617607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3245089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6625463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7014130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12828881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7533146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EAEAEA"/>
                </a:solidFill>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A285BD39-354E-064B-8BD6-53367304F540}" type="slidenum">
              <a:rPr lang="en-US"/>
              <a:pPr>
                <a:defRPr/>
              </a:pPr>
              <a:t>‹#›</a:t>
            </a:fld>
            <a:endParaRPr lang="en-US"/>
          </a:p>
        </p:txBody>
      </p:sp>
    </p:spTree>
    <p:extLst>
      <p:ext uri="{BB962C8B-B14F-4D97-AF65-F5344CB8AC3E}">
        <p14:creationId xmlns:p14="http://schemas.microsoft.com/office/powerpoint/2010/main" val="34848713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25649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2.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4.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5.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6.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jpe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7.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8.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2.jpe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9.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0.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95192713"/>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303D012-B5A7-D441-BDC8-001A88DB3005}" type="slidenum">
              <a:rPr lang="en-GB"/>
              <a:pPr>
                <a:defRPr/>
              </a:pPr>
              <a:t>‹#›</a:t>
            </a:fld>
            <a:endParaRPr lang="en-GB"/>
          </a:p>
        </p:txBody>
      </p:sp>
    </p:spTree>
    <p:extLst>
      <p:ext uri="{BB962C8B-B14F-4D97-AF65-F5344CB8AC3E}">
        <p14:creationId xmlns:p14="http://schemas.microsoft.com/office/powerpoint/2010/main" val="3481118397"/>
      </p:ext>
    </p:extLst>
  </p:cSld>
  <p:clrMap bg1="lt1" tx1="dk1" bg2="lt2" tx2="dk2" accent1="accent1" accent2="accent2" accent3="accent3" accent4="accent4" accent5="accent5" accent6="accent6" hlink="hlink" folHlink="folHlink"/>
  <p:sldLayoutIdLst>
    <p:sldLayoutId id="2147484638" r:id="rId1"/>
    <p:sldLayoutId id="214748463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a:defRPr/>
            </a:pPr>
            <a:fld id="{C1ED05B7-2545-5542-B714-79F5BB35EE54}" type="slidenum">
              <a:rPr lang="en-GB"/>
              <a:pPr defTabSz="449263">
                <a:defRPr/>
              </a:pPr>
              <a:t>‹#›</a:t>
            </a:fld>
            <a:endParaRPr lang="en-GB"/>
          </a:p>
        </p:txBody>
      </p:sp>
    </p:spTree>
    <p:extLst>
      <p:ext uri="{BB962C8B-B14F-4D97-AF65-F5344CB8AC3E}">
        <p14:creationId xmlns:p14="http://schemas.microsoft.com/office/powerpoint/2010/main" val="2927936996"/>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8839200" cy="6858000"/>
            <a:chOff x="0" y="0"/>
            <a:chExt cx="5568" cy="4320"/>
          </a:xfrm>
        </p:grpSpPr>
        <p:grpSp>
          <p:nvGrpSpPr>
            <p:cNvPr id="13320"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3321"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nvGrpSpPr>
            <p:cNvPr id="13322"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ndParaRPr>
              </a:p>
            </p:txBody>
          </p:sp>
        </p:grpSp>
      </p:grpSp>
      <p:sp>
        <p:nvSpPr>
          <p:cNvPr id="1331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AED7F9A9-AB67-6245-ABBE-FAB14A720898}" type="slidenum">
              <a:rPr lang="en-US"/>
              <a:pPr>
                <a:defRPr/>
              </a:pPr>
              <a:t>‹#›</a:t>
            </a:fld>
            <a:endParaRPr lang="en-US"/>
          </a:p>
        </p:txBody>
      </p:sp>
    </p:spTree>
    <p:extLst>
      <p:ext uri="{BB962C8B-B14F-4D97-AF65-F5344CB8AC3E}">
        <p14:creationId xmlns:p14="http://schemas.microsoft.com/office/powerpoint/2010/main" val="1594103339"/>
      </p:ext>
    </p:extLst>
  </p:cSld>
  <p:clrMap bg1="dk2" tx1="lt1" bg2="dk1" tx2="lt2" accent1="accent1" accent2="accent2" accent3="accent3" accent4="accent4" accent5="accent5" accent6="accent6" hlink="hlink" folHlink="folHlink"/>
  <p:sldLayoutIdLst>
    <p:sldLayoutId id="214748469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12946932"/>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307320857"/>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933" algn="ctr" rtl="0" fontAlgn="base">
        <a:spcBef>
          <a:spcPct val="0"/>
        </a:spcBef>
        <a:spcAft>
          <a:spcPct val="0"/>
        </a:spcAft>
        <a:defRPr sz="4400">
          <a:solidFill>
            <a:schemeClr val="tx2"/>
          </a:solidFill>
          <a:latin typeface="Arial" pitchFamily="-111" charset="0"/>
        </a:defRPr>
      </a:lvl6pPr>
      <a:lvl7pPr marL="913865" algn="ctr" rtl="0" fontAlgn="base">
        <a:spcBef>
          <a:spcPct val="0"/>
        </a:spcBef>
        <a:spcAft>
          <a:spcPct val="0"/>
        </a:spcAft>
        <a:defRPr sz="4400">
          <a:solidFill>
            <a:schemeClr val="tx2"/>
          </a:solidFill>
          <a:latin typeface="Arial" pitchFamily="-111" charset="0"/>
        </a:defRPr>
      </a:lvl7pPr>
      <a:lvl8pPr marL="1370799" algn="ctr" rtl="0" fontAlgn="base">
        <a:spcBef>
          <a:spcPct val="0"/>
        </a:spcBef>
        <a:spcAft>
          <a:spcPct val="0"/>
        </a:spcAft>
        <a:defRPr sz="4400">
          <a:solidFill>
            <a:schemeClr val="tx2"/>
          </a:solidFill>
          <a:latin typeface="Arial" pitchFamily="-111" charset="0"/>
        </a:defRPr>
      </a:lvl8pPr>
      <a:lvl9pPr marL="1827731" algn="ctr" rtl="0" fontAlgn="base">
        <a:spcBef>
          <a:spcPct val="0"/>
        </a:spcBef>
        <a:spcAft>
          <a:spcPct val="0"/>
        </a:spcAft>
        <a:defRPr sz="4400">
          <a:solidFill>
            <a:schemeClr val="tx2"/>
          </a:solidFill>
          <a:latin typeface="Arial" pitchFamily="-111" charset="0"/>
        </a:defRPr>
      </a:lvl9pPr>
    </p:titleStyle>
    <p:bodyStyle>
      <a:lvl1pPr marL="342699" indent="-34269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515" indent="-285582"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333" indent="-228465"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264" indent="-22846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6197" indent="-22846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3130" indent="-228465" algn="l" rtl="0" fontAlgn="base">
        <a:spcBef>
          <a:spcPct val="20000"/>
        </a:spcBef>
        <a:spcAft>
          <a:spcPct val="0"/>
        </a:spcAft>
        <a:buChar char="»"/>
        <a:defRPr sz="2000">
          <a:solidFill>
            <a:schemeClr val="tx1"/>
          </a:solidFill>
          <a:latin typeface="+mn-lt"/>
          <a:ea typeface="ＭＳ Ｐゴシック" pitchFamily="-111"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1"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1"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66387324"/>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938633741"/>
      </p:ext>
    </p:extLst>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pitchFamily="-128" charset="0"/>
                <a:ea typeface="+mn-ea"/>
                <a:cs typeface="+mn-cs"/>
              </a:defRPr>
            </a:lvl1pPr>
          </a:lstStyle>
          <a:p>
            <a:pPr>
              <a:defRPr/>
            </a:pPr>
            <a:endParaRPr lang="en-US">
              <a:solidFill>
                <a:srgbClr val="000000"/>
              </a:solidFill>
            </a:endParaRPr>
          </a:p>
        </p:txBody>
      </p:sp>
      <p:sp>
        <p:nvSpPr>
          <p:cNvPr id="62771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28" charset="0"/>
                <a:ea typeface="+mn-ea"/>
                <a:cs typeface="+mn-cs"/>
              </a:defRPr>
            </a:lvl1pPr>
          </a:lstStyle>
          <a:p>
            <a:pPr algn="ctr">
              <a:defRPr/>
            </a:pPr>
            <a:endParaRPr lang="en-US">
              <a:solidFill>
                <a:srgbClr val="000000"/>
              </a:solidFill>
            </a:endParaRPr>
          </a:p>
        </p:txBody>
      </p:sp>
      <p:sp>
        <p:nvSpPr>
          <p:cNvPr id="627717"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76928F-9FFB-7948-8019-D7A638EFF96A}"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238107456"/>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eaLnBrk="0" hangingPunct="0">
              <a:defRPr/>
            </a:pPr>
            <a:endParaRPr lang="en-US">
              <a:solidFill>
                <a:srgbClr val="FFFF00"/>
              </a:solidFill>
              <a:ea typeface="MS Pゴシック"/>
              <a:cs typeface="MS Pゴシック"/>
            </a:endParaRPr>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lgn="ctr" eaLnBrk="0" hangingPunct="0">
              <a:defRPr/>
            </a:pPr>
            <a:endParaRPr lang="en-US">
              <a:solidFill>
                <a:srgbClr val="FFFF00"/>
              </a:solidFill>
              <a:ea typeface="MS Pゴシック"/>
              <a:cs typeface="MS Pゴシック"/>
            </a:endParaRPr>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eaLnBrk="0" hangingPunct="0"/>
            <a:fld id="{CF35CEB5-4A6F-1E4E-9F51-8E91ACCB32F7}" type="slidenum">
              <a:rPr lang="en-US">
                <a:solidFill>
                  <a:srgbClr val="FFFF00"/>
                </a:solidFill>
              </a:rPr>
              <a:pPr eaLnBrk="0" hangingPunct="0"/>
              <a:t>‹#›</a:t>
            </a:fld>
            <a:endParaRPr lang="en-US">
              <a:solidFill>
                <a:srgbClr val="FFFF00"/>
              </a:solidFill>
            </a:endParaRPr>
          </a:p>
        </p:txBody>
      </p:sp>
    </p:spTree>
    <p:extLst>
      <p:ext uri="{BB962C8B-B14F-4D97-AF65-F5344CB8AC3E}">
        <p14:creationId xmlns:p14="http://schemas.microsoft.com/office/powerpoint/2010/main" val="438958864"/>
      </p:ext>
    </p:extLst>
  </p:cSld>
  <p:clrMap bg1="dk2" tx1="lt1" bg2="dk1" tx2="lt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BE7F39C-2E18-7040-8B93-0167AF64126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1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15057717"/>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FEB64F8-1089-5A4C-9683-AE9B707AE2A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6B1D80A-2914-D645-BF25-2714F6D7672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FF3D9977-C96E-4C46-9F46-C444B5CD873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52F8D1B-A41F-3D43-8909-5E71376B90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70553336"/>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 id="21474845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203595951"/>
      </p:ext>
    </p:extLst>
  </p:cSld>
  <p:clrMap bg1="dk2" tx1="lt1" bg2="dk1" tx2="lt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2B24EC-6721-8B44-83A2-3B318E65FF19}" type="datetimeFigureOut">
              <a:rPr lang="en-US" smtClean="0">
                <a:solidFill>
                  <a:prstClr val="black">
                    <a:tint val="75000"/>
                  </a:prstClr>
                </a:solidFill>
                <a:latin typeface="Calibri"/>
                <a:ea typeface="+mn-ea"/>
                <a:cs typeface="+mn-cs"/>
              </a:rPr>
              <a:pPr defTabSz="457200" fontAlgn="auto">
                <a:spcBef>
                  <a:spcPts val="0"/>
                </a:spcBef>
                <a:spcAft>
                  <a:spcPts val="0"/>
                </a:spcAft>
              </a:pPr>
              <a:t>6/7/22</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35CFA20-AF48-B041-B6C3-381D9B2455A1}"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9742872"/>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6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1.xml"/><Relationship Id="rId1" Type="http://schemas.openxmlformats.org/officeDocument/2006/relationships/themeOverride" Target="../theme/themeOverride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80.xml"/><Relationship Id="rId1" Type="http://schemas.openxmlformats.org/officeDocument/2006/relationships/themeOverride" Target="../theme/themeOverride6.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5.xml"/><Relationship Id="rId1" Type="http://schemas.openxmlformats.org/officeDocument/2006/relationships/themeOverride" Target="../theme/themeOverride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0.xml"/><Relationship Id="rId1" Type="http://schemas.openxmlformats.org/officeDocument/2006/relationships/themeOverride" Target="../theme/themeOverride8.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9.xml"/><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0.xml"/><Relationship Id="rId1" Type="http://schemas.openxmlformats.org/officeDocument/2006/relationships/themeOverride" Target="../theme/themeOverride9.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6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00.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0.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0.xml"/><Relationship Id="rId1" Type="http://schemas.openxmlformats.org/officeDocument/2006/relationships/themeOverride" Target="../theme/themeOverride10.xml"/><Relationship Id="rId5" Type="http://schemas.openxmlformats.org/officeDocument/2006/relationships/image" Target="../media/image58.png"/><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0.xml"/><Relationship Id="rId1" Type="http://schemas.openxmlformats.org/officeDocument/2006/relationships/themeOverride" Target="../theme/themeOverride11.xml"/><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10.xml"/><Relationship Id="rId1" Type="http://schemas.openxmlformats.org/officeDocument/2006/relationships/themeOverride" Target="../theme/themeOverride12.xml"/><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hemeOverride" Target="../theme/themeOverride13.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5.xml"/><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62.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8472" y="44915"/>
            <a:ext cx="8100392" cy="6075294"/>
          </a:xfrm>
          <a:prstGeom prst="rect">
            <a:avLst/>
          </a:prstGeom>
        </p:spPr>
      </p:pic>
      <p:sp>
        <p:nvSpPr>
          <p:cNvPr id="17411" name="Rectangle 3"/>
          <p:cNvSpPr>
            <a:spLocks noGrp="1" noChangeArrowheads="1"/>
          </p:cNvSpPr>
          <p:nvPr>
            <p:ph type="ctrTitle"/>
          </p:nvPr>
        </p:nvSpPr>
        <p:spPr>
          <a:xfrm>
            <a:off x="683568" y="1524000"/>
            <a:ext cx="7927032" cy="1143000"/>
          </a:xfrm>
        </p:spPr>
        <p:txBody>
          <a:bodyPr/>
          <a:lstStyle/>
          <a:p>
            <a:pPr eaLnBrk="1" hangingPunct="1">
              <a:defRPr/>
            </a:pPr>
            <a:r>
              <a:rPr lang="en-GB" sz="9600" b="1" dirty="0">
                <a:solidFill>
                  <a:srgbClr val="FF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AMOS</a:t>
            </a:r>
          </a:p>
        </p:txBody>
      </p:sp>
      <p:sp>
        <p:nvSpPr>
          <p:cNvPr id="7" name="Text Box 5"/>
          <p:cNvSpPr txBox="1">
            <a:spLocks noChangeArrowheads="1"/>
          </p:cNvSpPr>
          <p:nvPr/>
        </p:nvSpPr>
        <p:spPr bwMode="auto">
          <a:xfrm>
            <a:off x="-23813" y="6120209"/>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6" name="Text Box 5"/>
          <p:cNvSpPr txBox="1">
            <a:spLocks noChangeArrowheads="1"/>
          </p:cNvSpPr>
          <p:nvPr/>
        </p:nvSpPr>
        <p:spPr bwMode="auto">
          <a:xfrm>
            <a:off x="0" y="0"/>
            <a:ext cx="9144000" cy="980728"/>
          </a:xfrm>
          <a:prstGeom prst="rect">
            <a:avLst/>
          </a:prstGeom>
          <a:solidFill>
            <a:schemeClr val="tx1"/>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6600" b="1" kern="0" dirty="0">
                <a:solidFill>
                  <a:srgbClr val="FFFFFF"/>
                </a:solidFill>
                <a:effectLst>
                  <a:outerShdw blurRad="38100" dist="38100" dir="2700000" algn="tl">
                    <a:srgbClr val="000000"/>
                  </a:outerShdw>
                </a:effectLst>
                <a:latin typeface="Arial"/>
                <a:cs typeface="Arial"/>
              </a:rPr>
              <a:t>Be Just</a:t>
            </a:r>
          </a:p>
        </p:txBody>
      </p:sp>
    </p:spTree>
    <p:extLst>
      <p:ext uri="{BB962C8B-B14F-4D97-AF65-F5344CB8AC3E}">
        <p14:creationId xmlns:p14="http://schemas.microsoft.com/office/powerpoint/2010/main" val="1594725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lgn="l">
              <a:defRPr/>
            </a:pPr>
            <a:r>
              <a:rPr lang="en-US" sz="4800" b="1" dirty="0">
                <a:solidFill>
                  <a:srgbClr val="FFFFFF"/>
                </a:solidFill>
                <a:effectLst>
                  <a:glow rad="127000">
                    <a:schemeClr val="tx1"/>
                  </a:glow>
                </a:effectLst>
                <a:latin typeface="Arial" charset="0"/>
                <a:ea typeface="ＭＳ Ｐゴシック" charset="0"/>
                <a:cs typeface="ＭＳ Ｐゴシック" charset="0"/>
              </a:rPr>
              <a:t>The Prophet Amos</a:t>
            </a:r>
          </a:p>
        </p:txBody>
      </p:sp>
      <p:sp>
        <p:nvSpPr>
          <p:cNvPr id="5" name="Rectangle 2"/>
          <p:cNvSpPr txBox="1">
            <a:spLocks noChangeArrowheads="1"/>
          </p:cNvSpPr>
          <p:nvPr/>
        </p:nvSpPr>
        <p:spPr bwMode="auto">
          <a:xfrm>
            <a:off x="5220072" y="188640"/>
            <a:ext cx="3894678" cy="6525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SG" sz="3200" dirty="0"/>
              <a:t>	</a:t>
            </a:r>
            <a:r>
              <a:rPr lang="ru-RU" sz="3200" dirty="0"/>
              <a:t>"</a:t>
            </a:r>
            <a:r>
              <a:rPr lang="en-SG" sz="3200" dirty="0"/>
              <a:t>The words of Amos, one of the shepherds of Tekoa—what he saw concerning Israel two years before the earthquake, when Uzziah was king of Judah and Jeroboam son of Jehoash was king of Israel.</a:t>
            </a:r>
            <a:r>
              <a:rPr lang="ru-RU" sz="3200" dirty="0"/>
              <a:t>"</a:t>
            </a:r>
            <a:r>
              <a:rPr lang="en-SG" sz="3200" dirty="0"/>
              <a:t> </a:t>
            </a:r>
            <a:endParaRPr lang="en-US" sz="3200" dirty="0"/>
          </a:p>
        </p:txBody>
      </p:sp>
      <p:sp>
        <p:nvSpPr>
          <p:cNvPr id="6" name="Rectangle 2"/>
          <p:cNvSpPr txBox="1">
            <a:spLocks noChangeArrowheads="1"/>
          </p:cNvSpPr>
          <p:nvPr/>
        </p:nvSpPr>
        <p:spPr bwMode="auto">
          <a:xfrm>
            <a:off x="323528" y="5920006"/>
            <a:ext cx="482453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Amos 1:1 </a:t>
            </a:r>
            <a:r>
              <a:rPr lang="en-US" sz="4000" b="1" dirty="0">
                <a:solidFill>
                  <a:srgbClr val="FFFFFF"/>
                </a:solidFill>
                <a:effectLst>
                  <a:glow rad="127000">
                    <a:srgbClr val="000000"/>
                  </a:glow>
                </a:effectLst>
                <a:latin typeface="Arial" charset="0"/>
                <a:ea typeface="ＭＳ Ｐゴシック" charset="0"/>
                <a:cs typeface="ＭＳ Ｐゴシック" charset="0"/>
              </a:rPr>
              <a:t>NIV</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8176194"/>
      </p:ext>
    </p:extLst>
  </p:cSld>
  <p:clrMapOvr>
    <a:overrideClrMapping bg1="lt1" tx1="dk1" bg2="lt2" tx2="dk2" accent1="accent1" accent2="accent2" accent3="accent3" accent4="accent4" accent5="accent5" accent6="accent6" hlink="hlink" folHlink="folHlink"/>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9144000" cy="6858000"/>
          </a:xfrm>
          <a:prstGeom prst="rect">
            <a:avLst/>
          </a:prstGeom>
        </p:spPr>
      </p:pic>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Hezekiah</a:t>
            </a:r>
          </a:p>
        </p:txBody>
      </p:sp>
      <p:sp>
        <p:nvSpPr>
          <p:cNvPr id="676871" name="Rectangle 7"/>
          <p:cNvSpPr>
            <a:spLocks noChangeArrowheads="1"/>
          </p:cNvSpPr>
          <p:nvPr/>
        </p:nvSpPr>
        <p:spPr bwMode="auto">
          <a:xfrm>
            <a:off x="2555776" y="2819400"/>
            <a:ext cx="1987624"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Pekah</a:t>
            </a:r>
          </a:p>
        </p:txBody>
      </p:sp>
      <p:sp>
        <p:nvSpPr>
          <p:cNvPr id="676872" name="Rectangle 8"/>
          <p:cNvSpPr>
            <a:spLocks noChangeArrowheads="1"/>
          </p:cNvSpPr>
          <p:nvPr/>
        </p:nvSpPr>
        <p:spPr bwMode="auto">
          <a:xfrm>
            <a:off x="4640237"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Hoshea</a:t>
            </a:r>
          </a:p>
        </p:txBody>
      </p:sp>
      <p:sp>
        <p:nvSpPr>
          <p:cNvPr id="676873" name="Text Box 9"/>
          <p:cNvSpPr txBox="1">
            <a:spLocks noChangeArrowheads="1"/>
          </p:cNvSpPr>
          <p:nvPr/>
        </p:nvSpPr>
        <p:spPr bwMode="auto">
          <a:xfrm>
            <a:off x="6400800" y="2708920"/>
            <a:ext cx="27432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effectLst>
                  <a:glow rad="228600">
                    <a:schemeClr val="tx1"/>
                  </a:glow>
                </a:effectLst>
                <a:cs typeface="Arial" charset="0"/>
              </a:rPr>
              <a:t>Main Final </a:t>
            </a:r>
            <a:br>
              <a:rPr lang="en-GB" b="1" i="1">
                <a:solidFill>
                  <a:srgbClr val="FFFFFF"/>
                </a:solidFill>
                <a:effectLst>
                  <a:glow rad="228600">
                    <a:schemeClr val="tx1"/>
                  </a:glow>
                </a:effectLst>
                <a:cs typeface="Arial" charset="0"/>
              </a:rPr>
            </a:br>
            <a:r>
              <a:rPr lang="en-GB" b="1" i="1">
                <a:solidFill>
                  <a:srgbClr val="FFFFFF"/>
                </a:solidFill>
                <a:effectLst>
                  <a:glow rad="228600">
                    <a:schemeClr val="tx1"/>
                  </a:glow>
                </a:effectLst>
                <a:cs typeface="Arial" charset="0"/>
              </a:rPr>
              <a:t>Kings of Israel</a:t>
            </a:r>
          </a:p>
        </p:txBody>
      </p:sp>
      <p:sp>
        <p:nvSpPr>
          <p:cNvPr id="676874" name="Text Box 10"/>
          <p:cNvSpPr txBox="1">
            <a:spLocks noChangeArrowheads="1"/>
          </p:cNvSpPr>
          <p:nvPr/>
        </p:nvSpPr>
        <p:spPr bwMode="auto">
          <a:xfrm>
            <a:off x="76201" y="3645024"/>
            <a:ext cx="1183432"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effectLst>
                  <a:glow rad="228600">
                    <a:schemeClr val="tx1"/>
                  </a:glow>
                </a:effectLst>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solidFill>
            <a:schemeClr val="tx1"/>
          </a:solid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584</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b="1" dirty="0">
                <a:solidFill>
                  <a:schemeClr val="bg1"/>
                </a:solidFill>
              </a:rPr>
              <a:t>When Amos Wrote</a:t>
            </a:r>
          </a:p>
        </p:txBody>
      </p:sp>
      <p:sp>
        <p:nvSpPr>
          <p:cNvPr id="14" name="Rectangle 5"/>
          <p:cNvSpPr>
            <a:spLocks noChangeArrowheads="1"/>
          </p:cNvSpPr>
          <p:nvPr/>
        </p:nvSpPr>
        <p:spPr bwMode="auto">
          <a:xfrm>
            <a:off x="0" y="2852936"/>
            <a:ext cx="2483768" cy="533400"/>
          </a:xfrm>
          <a:prstGeom prst="rect">
            <a:avLst/>
          </a:prstGeom>
          <a:solidFill>
            <a:srgbClr val="8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Jeroboam II</a:t>
            </a:r>
          </a:p>
        </p:txBody>
      </p:sp>
      <p:sp>
        <p:nvSpPr>
          <p:cNvPr id="3" name="Right Arrow 2"/>
          <p:cNvSpPr/>
          <p:nvPr/>
        </p:nvSpPr>
        <p:spPr bwMode="auto">
          <a:xfrm rot="16200000">
            <a:off x="1007605" y="3933056"/>
            <a:ext cx="1656184" cy="648072"/>
          </a:xfrm>
          <a:prstGeom prst="rightArrow">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676867" name="Rectangle 3"/>
          <p:cNvSpPr>
            <a:spLocks noChangeArrowheads="1"/>
          </p:cNvSpPr>
          <p:nvPr/>
        </p:nvSpPr>
        <p:spPr bwMode="auto">
          <a:xfrm>
            <a:off x="1187624" y="3962400"/>
            <a:ext cx="2012776"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cs typeface="Arial" charset="0"/>
              </a:rPr>
              <a:t>Uzziah</a:t>
            </a:r>
          </a:p>
        </p:txBody>
      </p:sp>
      <p:sp>
        <p:nvSpPr>
          <p:cNvPr id="676866" name="Text Box 2"/>
          <p:cNvSpPr txBox="1">
            <a:spLocks noChangeArrowheads="1"/>
          </p:cNvSpPr>
          <p:nvPr/>
        </p:nvSpPr>
        <p:spPr bwMode="auto">
          <a:xfrm>
            <a:off x="755576" y="5013176"/>
            <a:ext cx="2160240" cy="1439416"/>
          </a:xfrm>
          <a:prstGeom prst="rect">
            <a:avLst/>
          </a:prstGeom>
          <a:solidFill>
            <a:srgbClr val="0000CC"/>
          </a:solid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en-US" altLang="ja-JP" sz="3600" b="1" dirty="0">
                <a:cs typeface="Arial" charset="0"/>
              </a:rPr>
              <a:t>Amos</a:t>
            </a:r>
            <a:br>
              <a:rPr lang="en-GB" altLang="ja-JP" sz="3600" b="1" dirty="0">
                <a:cs typeface="Arial" charset="0"/>
              </a:rPr>
            </a:br>
            <a:r>
              <a:rPr lang="en-GB" altLang="ja-JP" b="1" dirty="0">
                <a:cs typeface="Arial" charset="0"/>
              </a:rPr>
              <a:t>(</a:t>
            </a:r>
            <a:r>
              <a:rPr lang="en-GB" altLang="zh-CN" b="1" dirty="0">
                <a:effectLst>
                  <a:outerShdw blurRad="38100" dist="38100" dir="2700000" algn="tl">
                    <a:srgbClr val="000000"/>
                  </a:outerShdw>
                </a:effectLst>
                <a:cs typeface="Arial" charset="0"/>
              </a:rPr>
              <a:t>767-753 </a:t>
            </a:r>
            <a:r>
              <a:rPr lang="en-GB" altLang="zh-CN" sz="2000" b="1" dirty="0">
                <a:effectLst>
                  <a:outerShdw blurRad="38100" dist="38100" dir="2700000" algn="tl">
                    <a:srgbClr val="000000"/>
                  </a:outerShdw>
                </a:effectLst>
                <a:cs typeface="Arial" charset="0"/>
              </a:rPr>
              <a:t>BC</a:t>
            </a:r>
            <a:r>
              <a:rPr lang="en-GB" altLang="zh-CN" b="1" dirty="0">
                <a:effectLst>
                  <a:outerShdw blurRad="38100" dist="38100" dir="2700000" algn="tl">
                    <a:srgbClr val="000000"/>
                  </a:outerShdw>
                </a:effectLst>
                <a:cs typeface="Arial" charset="0"/>
              </a:rPr>
              <a:t>)</a:t>
            </a:r>
            <a:endParaRPr lang="en-GB" b="1" dirty="0">
              <a:cs typeface="Arial" charset="0"/>
            </a:endParaRPr>
          </a:p>
        </p:txBody>
      </p:sp>
    </p:spTree>
    <p:extLst>
      <p:ext uri="{BB962C8B-B14F-4D97-AF65-F5344CB8AC3E}">
        <p14:creationId xmlns:p14="http://schemas.microsoft.com/office/powerpoint/2010/main" val="340362274"/>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en-US" b="1">
                <a:solidFill>
                  <a:srgbClr val="FFFFFF"/>
                </a:solidFill>
                <a:effectLst>
                  <a:outerShdw blurRad="38100" dist="38100" dir="2700000" algn="tl">
                    <a:srgbClr val="000000"/>
                  </a:outerShdw>
                </a:effectLst>
                <a:latin typeface="Trebuchet MS" charset="0"/>
                <a:ea typeface="Osaka" charset="0"/>
                <a:cs typeface="Osaka" charset="0"/>
              </a:rPr>
              <a:t>Assyrian Expansion</a:t>
            </a:r>
            <a:endParaRPr kumimoji="1" lang="en-US" b="1">
              <a:solidFill>
                <a:srgbClr val="FFFFFF"/>
              </a:solidFill>
              <a:latin typeface="Trebuchet MS" charset="0"/>
              <a:ea typeface="Osaka" charset="0"/>
              <a:cs typeface="Osaka" charset="0"/>
            </a:endParaRPr>
          </a:p>
        </p:txBody>
      </p:sp>
      <p:sp>
        <p:nvSpPr>
          <p:cNvPr id="535556" name="Text Box 5"/>
          <p:cNvSpPr txBox="1">
            <a:spLocks noChangeArrowheads="1"/>
          </p:cNvSpPr>
          <p:nvPr/>
        </p:nvSpPr>
        <p:spPr bwMode="auto">
          <a:xfrm>
            <a:off x="8213725" y="193675"/>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0" hangingPunct="0"/>
            <a:r>
              <a:rPr lang="en-US" b="1">
                <a:solidFill>
                  <a:srgbClr val="000000"/>
                </a:solidFill>
              </a:rPr>
              <a:t>607</a:t>
            </a:r>
          </a:p>
        </p:txBody>
      </p:sp>
    </p:spTree>
    <p:extLst>
      <p:ext uri="{BB962C8B-B14F-4D97-AF65-F5344CB8AC3E}">
        <p14:creationId xmlns:p14="http://schemas.microsoft.com/office/powerpoint/2010/main" val="3112155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a:defRPr/>
            </a:pPr>
            <a:endParaRPr lang="en-US" sz="3200" b="1">
              <a:solidFill>
                <a:srgbClr val="000000"/>
              </a:solidFill>
              <a:effectLst>
                <a:outerShdw blurRad="38100" dist="38100" dir="2700000" algn="tl">
                  <a:srgbClr val="FFFFFF"/>
                </a:outerShdw>
              </a:effectLst>
              <a:latin typeface="Arial"/>
              <a:ea typeface="Osaka" charset="0"/>
              <a:cs typeface="Arial"/>
            </a:endParaRPr>
          </a:p>
        </p:txBody>
      </p:sp>
      <p:sp>
        <p:nvSpPr>
          <p:cNvPr id="628739" name="Text Box 3"/>
          <p:cNvSpPr txBox="1">
            <a:spLocks noChangeArrowheads="1"/>
          </p:cNvSpPr>
          <p:nvPr/>
        </p:nvSpPr>
        <p:spPr bwMode="auto">
          <a:xfrm>
            <a:off x="64008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rgbClr val="FFFFFF"/>
                </a:solidFill>
                <a:latin typeface="Arial"/>
                <a:ea typeface="Osaka" charset="0"/>
                <a:cs typeface="Arial"/>
              </a:rPr>
              <a:t>600</a:t>
            </a:r>
          </a:p>
        </p:txBody>
      </p:sp>
      <p:sp>
        <p:nvSpPr>
          <p:cNvPr id="628740" name="Text Box 4"/>
          <p:cNvSpPr txBox="1">
            <a:spLocks noChangeArrowheads="1"/>
          </p:cNvSpPr>
          <p:nvPr/>
        </p:nvSpPr>
        <p:spPr bwMode="auto">
          <a:xfrm>
            <a:off x="35052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rgbClr val="FFFFFF"/>
                </a:solidFill>
                <a:latin typeface="Arial"/>
                <a:ea typeface="Osaka" charset="0"/>
                <a:cs typeface="Arial"/>
              </a:rPr>
              <a:t>750</a:t>
            </a:r>
          </a:p>
        </p:txBody>
      </p:sp>
      <p:sp>
        <p:nvSpPr>
          <p:cNvPr id="628741" name="Text Box 5"/>
          <p:cNvSpPr txBox="1">
            <a:spLocks noChangeArrowheads="1"/>
          </p:cNvSpPr>
          <p:nvPr/>
        </p:nvSpPr>
        <p:spPr bwMode="auto">
          <a:xfrm>
            <a:off x="15240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rgbClr val="FFFFFF"/>
                </a:solidFill>
                <a:latin typeface="Arial"/>
                <a:ea typeface="Osaka" charset="0"/>
                <a:cs typeface="Arial"/>
              </a:rPr>
              <a:t>850</a:t>
            </a:r>
          </a:p>
        </p:txBody>
      </p:sp>
      <p:sp>
        <p:nvSpPr>
          <p:cNvPr id="628742" name="Text Box 6"/>
          <p:cNvSpPr txBox="1">
            <a:spLocks noChangeArrowheads="1"/>
          </p:cNvSpPr>
          <p:nvPr/>
        </p:nvSpPr>
        <p:spPr bwMode="auto">
          <a:xfrm>
            <a:off x="55245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rgbClr val="FFFFFF"/>
                </a:solidFill>
                <a:latin typeface="Arial"/>
                <a:ea typeface="Osaka" charset="0"/>
                <a:cs typeface="Arial"/>
              </a:rPr>
              <a:t>900</a:t>
            </a:r>
          </a:p>
        </p:txBody>
      </p:sp>
      <p:sp>
        <p:nvSpPr>
          <p:cNvPr id="628743" name="Text Box 7"/>
          <p:cNvSpPr txBox="1">
            <a:spLocks noChangeArrowheads="1"/>
          </p:cNvSpPr>
          <p:nvPr/>
        </p:nvSpPr>
        <p:spPr bwMode="auto">
          <a:xfrm>
            <a:off x="83820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rgbClr val="FFFFFF"/>
                </a:solidFill>
                <a:latin typeface="Arial"/>
                <a:ea typeface="Osaka" charset="0"/>
                <a:cs typeface="Arial"/>
              </a:rPr>
              <a:t>500</a:t>
            </a:r>
          </a:p>
        </p:txBody>
      </p:sp>
      <p:sp>
        <p:nvSpPr>
          <p:cNvPr id="628744" name="Text Box 8"/>
          <p:cNvSpPr txBox="1">
            <a:spLocks noChangeArrowheads="1"/>
          </p:cNvSpPr>
          <p:nvPr/>
        </p:nvSpPr>
        <p:spPr bwMode="auto">
          <a:xfrm>
            <a:off x="25146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rgbClr val="FFFFFF"/>
                </a:solidFill>
                <a:latin typeface="Arial"/>
                <a:ea typeface="Osaka" charset="0"/>
                <a:cs typeface="Arial"/>
              </a:rPr>
              <a:t>800</a:t>
            </a:r>
          </a:p>
        </p:txBody>
      </p:sp>
      <p:sp>
        <p:nvSpPr>
          <p:cNvPr id="628745" name="Text Box 9"/>
          <p:cNvSpPr txBox="1">
            <a:spLocks noChangeArrowheads="1"/>
          </p:cNvSpPr>
          <p:nvPr/>
        </p:nvSpPr>
        <p:spPr bwMode="auto">
          <a:xfrm>
            <a:off x="4352925" y="4495800"/>
            <a:ext cx="5238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rgbClr val="FFFFFF"/>
                </a:solidFill>
                <a:latin typeface="Arial"/>
                <a:ea typeface="Osaka" charset="0"/>
                <a:cs typeface="Arial"/>
              </a:rPr>
              <a:t>70 0 </a:t>
            </a:r>
          </a:p>
        </p:txBody>
      </p:sp>
      <p:sp>
        <p:nvSpPr>
          <p:cNvPr id="628746" name="Text Box 10"/>
          <p:cNvSpPr txBox="1">
            <a:spLocks noChangeArrowheads="1"/>
          </p:cNvSpPr>
          <p:nvPr/>
        </p:nvSpPr>
        <p:spPr bwMode="auto">
          <a:xfrm>
            <a:off x="5410200" y="4495800"/>
            <a:ext cx="5334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rgbClr val="FFFFFF"/>
                </a:solidFill>
                <a:latin typeface="Arial"/>
                <a:ea typeface="Osaka" charset="0"/>
                <a:cs typeface="Arial"/>
              </a:rPr>
              <a:t>65 0 </a:t>
            </a:r>
          </a:p>
        </p:txBody>
      </p:sp>
      <p:sp>
        <p:nvSpPr>
          <p:cNvPr id="628747" name="Text Box 11"/>
          <p:cNvSpPr txBox="1">
            <a:spLocks noChangeArrowheads="1"/>
          </p:cNvSpPr>
          <p:nvPr/>
        </p:nvSpPr>
        <p:spPr bwMode="auto">
          <a:xfrm>
            <a:off x="73914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rgbClr val="FFFFFF"/>
                </a:solidFill>
                <a:latin typeface="Arial"/>
                <a:ea typeface="Osaka" charset="0"/>
                <a:cs typeface="Arial"/>
              </a:rPr>
              <a:t>550</a:t>
            </a:r>
          </a:p>
        </p:txBody>
      </p:sp>
      <p:sp>
        <p:nvSpPr>
          <p:cNvPr id="628748" name="Text Box 12"/>
          <p:cNvSpPr txBox="1">
            <a:spLocks noChangeArrowheads="1"/>
          </p:cNvSpPr>
          <p:nvPr/>
        </p:nvSpPr>
        <p:spPr bwMode="auto">
          <a:xfrm>
            <a:off x="457200" y="1524000"/>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a:solidFill>
                  <a:srgbClr val="99FF99"/>
                </a:solidFill>
                <a:latin typeface="Arial"/>
                <a:ea typeface="Osaka" charset="0"/>
                <a:cs typeface="Arial"/>
              </a:rPr>
              <a:t>Strong 883-783</a:t>
            </a:r>
          </a:p>
        </p:txBody>
      </p:sp>
      <p:sp>
        <p:nvSpPr>
          <p:cNvPr id="628751" name="Text Box 15"/>
          <p:cNvSpPr txBox="1">
            <a:spLocks noChangeArrowheads="1"/>
          </p:cNvSpPr>
          <p:nvPr/>
        </p:nvSpPr>
        <p:spPr bwMode="auto">
          <a:xfrm>
            <a:off x="4267200" y="1524000"/>
            <a:ext cx="2057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dirty="0">
                <a:solidFill>
                  <a:srgbClr val="33CCFF"/>
                </a:solidFill>
                <a:latin typeface="Arial"/>
                <a:ea typeface="Osaka" charset="0"/>
                <a:cs typeface="Arial"/>
              </a:rPr>
              <a:t>Strong 745-626</a:t>
            </a:r>
          </a:p>
        </p:txBody>
      </p:sp>
      <p:grpSp>
        <p:nvGrpSpPr>
          <p:cNvPr id="519181" name="Group 16"/>
          <p:cNvGrpSpPr>
            <a:grpSpLocks/>
          </p:cNvGrpSpPr>
          <p:nvPr/>
        </p:nvGrpSpPr>
        <p:grpSpPr bwMode="auto">
          <a:xfrm>
            <a:off x="304800" y="4114800"/>
            <a:ext cx="8763000" cy="350838"/>
            <a:chOff x="192" y="1947"/>
            <a:chExt cx="5520" cy="530"/>
          </a:xfrm>
        </p:grpSpPr>
        <p:sp>
          <p:nvSpPr>
            <p:cNvPr id="628753"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grpSp>
          <p:nvGrpSpPr>
            <p:cNvPr id="519190" name="Group 18"/>
            <p:cNvGrpSpPr>
              <a:grpSpLocks/>
            </p:cNvGrpSpPr>
            <p:nvPr/>
          </p:nvGrpSpPr>
          <p:grpSpPr bwMode="auto">
            <a:xfrm>
              <a:off x="192" y="1947"/>
              <a:ext cx="5208" cy="530"/>
              <a:chOff x="192" y="1947"/>
              <a:chExt cx="5208" cy="530"/>
            </a:xfrm>
          </p:grpSpPr>
          <p:grpSp>
            <p:nvGrpSpPr>
              <p:cNvPr id="519191" name="Group 19"/>
              <p:cNvGrpSpPr>
                <a:grpSpLocks/>
              </p:cNvGrpSpPr>
              <p:nvPr/>
            </p:nvGrpSpPr>
            <p:grpSpPr bwMode="auto">
              <a:xfrm>
                <a:off x="468" y="1947"/>
                <a:ext cx="4932" cy="528"/>
                <a:chOff x="468" y="1918"/>
                <a:chExt cx="4932" cy="528"/>
              </a:xfrm>
            </p:grpSpPr>
            <p:sp>
              <p:nvSpPr>
                <p:cNvPr id="628756"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57"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58"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59"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0"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1"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2"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3"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4"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5"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6"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7"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8"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69"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70"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71"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72"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grpSp>
          <p:sp>
            <p:nvSpPr>
              <p:cNvPr id="628773"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grpSp>
      </p:grpSp>
      <p:sp>
        <p:nvSpPr>
          <p:cNvPr id="628774" name="Line 38"/>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eaLnBrk="0" hangingPunct="0">
              <a:defRPr/>
            </a:pPr>
            <a:endParaRPr lang="en-US">
              <a:solidFill>
                <a:srgbClr val="000000"/>
              </a:solidFill>
              <a:latin typeface="Arial"/>
              <a:ea typeface="Osaka" charset="0"/>
              <a:cs typeface="Arial"/>
            </a:endParaRPr>
          </a:p>
        </p:txBody>
      </p:sp>
      <p:sp>
        <p:nvSpPr>
          <p:cNvPr id="628789" name="Rectangle 53"/>
          <p:cNvSpPr>
            <a:spLocks noGrp="1" noChangeArrowheads="1"/>
          </p:cNvSpPr>
          <p:nvPr>
            <p:ph type="title" idx="4294967295"/>
          </p:nvPr>
        </p:nvSpPr>
        <p:spPr>
          <a:xfrm>
            <a:off x="685800" y="381000"/>
            <a:ext cx="7772400" cy="1143000"/>
          </a:xfrm>
          <a:effectLst>
            <a:outerShdw blurRad="63500" dist="35921" dir="2700000" algn="ctr" rotWithShape="0">
              <a:srgbClr val="030201">
                <a:alpha val="74998"/>
              </a:srgbClr>
            </a:outerShdw>
          </a:effectLst>
        </p:spPr>
        <p:txBody>
          <a:bodyPr/>
          <a:lstStyle/>
          <a:p>
            <a:pPr eaLnBrk="1" hangingPunct="1">
              <a:defRPr/>
            </a:pPr>
            <a:r>
              <a:rPr lang="en-US" b="1">
                <a:solidFill>
                  <a:schemeClr val="bg1"/>
                </a:solidFill>
                <a:latin typeface="Arial" charset="0"/>
                <a:ea typeface="ＭＳ Ｐゴシック" charset="0"/>
                <a:cs typeface="Arial" charset="0"/>
              </a:rPr>
              <a:t>The Setting: Assyrian Might</a:t>
            </a:r>
            <a:endParaRPr lang="en-US">
              <a:latin typeface="Arial" charset="0"/>
              <a:ea typeface="ＭＳ Ｐゴシック" charset="0"/>
              <a:cs typeface="Arial" charset="0"/>
            </a:endParaRPr>
          </a:p>
        </p:txBody>
      </p:sp>
      <p:sp>
        <p:nvSpPr>
          <p:cNvPr id="628790" name="Freeform 54"/>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solidFill>
                <a:srgbClr val="000000"/>
              </a:solidFill>
              <a:ea typeface="Osaka" charset="0"/>
              <a:cs typeface="Osaka" charset="0"/>
            </a:endParaRPr>
          </a:p>
        </p:txBody>
      </p:sp>
      <p:sp>
        <p:nvSpPr>
          <p:cNvPr id="628775" name="Text Box 39"/>
          <p:cNvSpPr txBox="1">
            <a:spLocks noChangeArrowheads="1"/>
          </p:cNvSpPr>
          <p:nvPr/>
        </p:nvSpPr>
        <p:spPr bwMode="auto">
          <a:xfrm>
            <a:off x="2209800" y="2209800"/>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a:solidFill>
                  <a:srgbClr val="FFFF00"/>
                </a:solidFill>
                <a:latin typeface="Arial"/>
                <a:ea typeface="Osaka" charset="0"/>
                <a:cs typeface="Arial"/>
              </a:rPr>
              <a:t>Weak 790-745</a:t>
            </a:r>
          </a:p>
        </p:txBody>
      </p:sp>
      <p:sp>
        <p:nvSpPr>
          <p:cNvPr id="628793" name="AutoShape 57"/>
          <p:cNvSpPr>
            <a:spLocks noChangeArrowheads="1"/>
          </p:cNvSpPr>
          <p:nvPr/>
        </p:nvSpPr>
        <p:spPr bwMode="auto">
          <a:xfrm rot="-5400000">
            <a:off x="2875620" y="4735252"/>
            <a:ext cx="1326232" cy="23772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628794" name="Text Box 58"/>
          <p:cNvSpPr txBox="1">
            <a:spLocks noChangeArrowheads="1"/>
          </p:cNvSpPr>
          <p:nvPr/>
        </p:nvSpPr>
        <p:spPr bwMode="auto">
          <a:xfrm>
            <a:off x="2438400" y="5445224"/>
            <a:ext cx="2209800" cy="1200329"/>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dirty="0">
                <a:solidFill>
                  <a:srgbClr val="FFFF00"/>
                </a:solidFill>
                <a:latin typeface="Arial"/>
                <a:ea typeface="Osaka" charset="0"/>
                <a:cs typeface="Arial"/>
              </a:rPr>
              <a:t>Jonah &amp; Amos</a:t>
            </a:r>
          </a:p>
        </p:txBody>
      </p:sp>
      <p:sp>
        <p:nvSpPr>
          <p:cNvPr id="628795" name="Text Box 59"/>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a:spcBef>
                <a:spcPct val="50000"/>
              </a:spcBef>
              <a:defRPr/>
            </a:pPr>
            <a:r>
              <a:rPr lang="en-US" b="1">
                <a:solidFill>
                  <a:srgbClr val="FFFFFF"/>
                </a:solidFill>
                <a:latin typeface="Arial" charset="0"/>
                <a:cs typeface="Arial" charset="0"/>
              </a:rPr>
              <a:t>443</a:t>
            </a:r>
            <a:endParaRPr lang="en-US" sz="3600" b="1">
              <a:solidFill>
                <a:srgbClr val="FFFFFF"/>
              </a:solidFill>
              <a:latin typeface="Arial" charset="0"/>
              <a:cs typeface="Arial" charset="0"/>
            </a:endParaRPr>
          </a:p>
        </p:txBody>
      </p:sp>
    </p:spTree>
    <p:extLst>
      <p:ext uri="{BB962C8B-B14F-4D97-AF65-F5344CB8AC3E}">
        <p14:creationId xmlns:p14="http://schemas.microsoft.com/office/powerpoint/2010/main" val="21984382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90" grpId="0" animBg="1"/>
      <p:bldP spid="628775" grpId="0"/>
      <p:bldP spid="628793" grpId="0" animBg="1"/>
      <p:bldP spid="62879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193" name="Picture 6" descr="28 Dav-Sol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54" name="Rectangle 26" descr="Green marble"/>
          <p:cNvSpPr>
            <a:spLocks noGrp="1" noChangeArrowheads="1"/>
          </p:cNvSpPr>
          <p:nvPr>
            <p:ph type="title" idx="4294967295"/>
          </p:nvPr>
        </p:nvSpPr>
        <p:spPr>
          <a:xfrm>
            <a:off x="0" y="109538"/>
            <a:ext cx="3707904" cy="1490662"/>
          </a:xfrm>
          <a:effectLst>
            <a:outerShdw blurRad="63500" dist="107763" dir="2700000" algn="ctr" rotWithShape="0">
              <a:srgbClr val="030201">
                <a:alpha val="74998"/>
              </a:srgbClr>
            </a:outerShdw>
          </a:effectLst>
        </p:spPr>
        <p:txBody>
          <a:bodyPr/>
          <a:lstStyle/>
          <a:p>
            <a:pPr eaLnBrk="1" hangingPunct="1">
              <a:defRPr/>
            </a:pPr>
            <a:r>
              <a:rPr lang="en-US" sz="2900" b="1" dirty="0">
                <a:solidFill>
                  <a:srgbClr val="FFFFFF"/>
                </a:solidFill>
                <a:latin typeface="Arial" panose="020B0604020202020204" pitchFamily="34" charset="0"/>
                <a:ea typeface="MS Pゴシック" charset="0"/>
                <a:cs typeface="Arial" panose="020B0604020202020204" pitchFamily="34" charset="0"/>
              </a:rPr>
              <a:t>Expansion under Jeroboam II</a:t>
            </a:r>
            <a:endParaRPr lang="en-US" b="1" dirty="0">
              <a:solidFill>
                <a:srgbClr val="FFFFFF"/>
              </a:solidFill>
              <a:latin typeface="Arial" panose="020B0604020202020204" pitchFamily="34" charset="0"/>
              <a:ea typeface="MS Pゴシック" charset="0"/>
              <a:cs typeface="Arial" panose="020B0604020202020204" pitchFamily="34"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algn="ctr" eaLnBrk="0" hangingPunct="0">
                <a:defRPr/>
              </a:pPr>
              <a:endParaRPr lang="en-US">
                <a:solidFill>
                  <a:srgbClr val="FFFFFF"/>
                </a:solidFill>
                <a:latin typeface="Times New Roman" pitchFamily="-112" charset="0"/>
                <a:ea typeface="MS Pゴシック"/>
                <a:cs typeface="MS Pゴシック"/>
              </a:endParaRPr>
            </a:p>
          </p:txBody>
        </p:sp>
        <p:sp>
          <p:nvSpPr>
            <p:cNvPr id="14" name="TextBox 13"/>
            <p:cNvSpPr txBox="1"/>
            <p:nvPr/>
          </p:nvSpPr>
          <p:spPr>
            <a:xfrm>
              <a:off x="7184902" y="1752600"/>
              <a:ext cx="1959098" cy="400110"/>
            </a:xfrm>
            <a:prstGeom prst="rect">
              <a:avLst/>
            </a:prstGeom>
            <a:grpFill/>
          </p:spPr>
          <p:txBody>
            <a:bodyPr>
              <a:spAutoFit/>
            </a:bodyPr>
            <a:lstStyle/>
            <a:p>
              <a:pPr algn="ctr" eaLnBrk="0" hangingPunct="0">
                <a:defRPr/>
              </a:pPr>
              <a:r>
                <a:rPr lang="en-US" sz="2000" b="1" dirty="0">
                  <a:solidFill>
                    <a:srgbClr val="FFFFFF"/>
                  </a:solidFill>
                  <a:latin typeface="Arial"/>
                  <a:ea typeface="MS Pゴシック"/>
                  <a:cs typeface="Arial"/>
                </a:rPr>
                <a:t>Jeroboam II</a:t>
              </a:r>
            </a:p>
          </p:txBody>
        </p:sp>
      </p:grpSp>
      <p:sp>
        <p:nvSpPr>
          <p:cNvPr id="16" name="TextBox 15"/>
          <p:cNvSpPr txBox="1">
            <a:spLocks noChangeArrowheads="1"/>
          </p:cNvSpPr>
          <p:nvPr/>
        </p:nvSpPr>
        <p:spPr bwMode="auto">
          <a:xfrm>
            <a:off x="0" y="3133904"/>
            <a:ext cx="4495800" cy="3724096"/>
          </a:xfrm>
          <a:prstGeom prst="rect">
            <a:avLst/>
          </a:prstGeom>
          <a:solidFill>
            <a:srgbClr val="232A5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eaLnBrk="0" hangingPunct="0"/>
            <a:r>
              <a:rPr lang="mr-IN" altLang="ja-JP" b="1" dirty="0">
                <a:solidFill>
                  <a:srgbClr val="FFFFFF"/>
                </a:solidFill>
                <a:latin typeface="Arial" panose="020B0604020202020204" pitchFamily="34" charset="0"/>
                <a:ea typeface="MS Pゴシック" charset="0"/>
                <a:cs typeface="MS Pゴシック" charset="0"/>
              </a:rPr>
              <a:t>"</a:t>
            </a:r>
            <a:r>
              <a:rPr lang="en-US" b="1" dirty="0">
                <a:solidFill>
                  <a:srgbClr val="FFFFFF"/>
                </a:solidFill>
                <a:latin typeface="Arial" panose="020B0604020202020204" pitchFamily="34" charset="0"/>
                <a:ea typeface="MS Pゴシック" charset="0"/>
                <a:cs typeface="Arial" panose="020B0604020202020204" pitchFamily="34" charset="0"/>
              </a:rPr>
              <a:t>Jeroboam II recovered the territories of Israel between Lebo-</a:t>
            </a:r>
            <a:r>
              <a:rPr lang="en-US" b="1" dirty="0" err="1">
                <a:solidFill>
                  <a:srgbClr val="FFFFFF"/>
                </a:solidFill>
                <a:latin typeface="Arial" panose="020B0604020202020204" pitchFamily="34" charset="0"/>
                <a:ea typeface="MS Pゴシック" charset="0"/>
                <a:cs typeface="Arial" panose="020B0604020202020204" pitchFamily="34" charset="0"/>
              </a:rPr>
              <a:t>hamath</a:t>
            </a:r>
            <a:r>
              <a:rPr lang="en-US" b="1" dirty="0">
                <a:solidFill>
                  <a:srgbClr val="FFFFFF"/>
                </a:solidFill>
                <a:latin typeface="Arial" panose="020B0604020202020204" pitchFamily="34" charset="0"/>
                <a:ea typeface="MS Pゴシック" charset="0"/>
                <a:cs typeface="Arial" panose="020B0604020202020204" pitchFamily="34" charset="0"/>
              </a:rPr>
              <a:t> and the Dead Sea,</a:t>
            </a:r>
            <a:r>
              <a:rPr lang="en-US" b="1" baseline="30000" dirty="0">
                <a:solidFill>
                  <a:srgbClr val="FFFFFF"/>
                </a:solidFill>
                <a:latin typeface="Arial" panose="020B0604020202020204" pitchFamily="34" charset="0"/>
                <a:ea typeface="MS Pゴシック" charset="0"/>
                <a:cs typeface="Arial" panose="020B0604020202020204" pitchFamily="34" charset="0"/>
              </a:rPr>
              <a:t>*</a:t>
            </a:r>
            <a:r>
              <a:rPr lang="en-US" b="1" dirty="0">
                <a:solidFill>
                  <a:srgbClr val="FFFFFF"/>
                </a:solidFill>
                <a:latin typeface="Arial" panose="020B0604020202020204" pitchFamily="34" charset="0"/>
                <a:ea typeface="MS Pゴシック" charset="0"/>
                <a:cs typeface="Arial" panose="020B0604020202020204" pitchFamily="34" charset="0"/>
              </a:rPr>
              <a:t> just as the Lord, the God of Israel, had promised through Jonah son of </a:t>
            </a:r>
            <a:r>
              <a:rPr lang="en-US" b="1" dirty="0" err="1">
                <a:solidFill>
                  <a:srgbClr val="FFFFFF"/>
                </a:solidFill>
                <a:latin typeface="Arial" panose="020B0604020202020204" pitchFamily="34" charset="0"/>
                <a:ea typeface="MS Pゴシック" charset="0"/>
                <a:cs typeface="Arial" panose="020B0604020202020204" pitchFamily="34" charset="0"/>
              </a:rPr>
              <a:t>Amittai</a:t>
            </a:r>
            <a:r>
              <a:rPr lang="en-US" b="1" dirty="0">
                <a:solidFill>
                  <a:srgbClr val="FFFFFF"/>
                </a:solidFill>
                <a:latin typeface="Arial" panose="020B0604020202020204" pitchFamily="34" charset="0"/>
                <a:ea typeface="MS Pゴシック" charset="0"/>
                <a:cs typeface="Arial" panose="020B0604020202020204" pitchFamily="34" charset="0"/>
              </a:rPr>
              <a:t>, the prophet from Gath-</a:t>
            </a:r>
            <a:r>
              <a:rPr lang="en-US" b="1" dirty="0" err="1">
                <a:solidFill>
                  <a:srgbClr val="FFFFFF"/>
                </a:solidFill>
                <a:latin typeface="Arial" panose="020B0604020202020204" pitchFamily="34" charset="0"/>
                <a:ea typeface="MS Pゴシック" charset="0"/>
                <a:cs typeface="Arial" panose="020B0604020202020204" pitchFamily="34" charset="0"/>
              </a:rPr>
              <a:t>hepher</a:t>
            </a:r>
            <a:r>
              <a:rPr lang="en-US" b="1" dirty="0">
                <a:solidFill>
                  <a:srgbClr val="FFFFFF"/>
                </a:solidFill>
                <a:latin typeface="Arial" panose="020B0604020202020204" pitchFamily="34" charset="0"/>
                <a:ea typeface="MS Pゴシック" charset="0"/>
                <a:cs typeface="Arial" panose="020B0604020202020204" pitchFamily="34" charset="0"/>
              </a:rPr>
              <a:t>.</a:t>
            </a:r>
            <a:r>
              <a:rPr lang="mr-IN" altLang="ja-JP" b="1" dirty="0">
                <a:solidFill>
                  <a:srgbClr val="FFFFFF"/>
                </a:solidFill>
                <a:latin typeface="Arial" panose="020B0604020202020204" pitchFamily="34" charset="0"/>
                <a:ea typeface="MS Pゴシック" charset="0"/>
                <a:cs typeface="MS Pゴシック" charset="0"/>
              </a:rPr>
              <a:t>"</a:t>
            </a:r>
            <a:r>
              <a:rPr lang="en-US" b="1" dirty="0">
                <a:solidFill>
                  <a:srgbClr val="FFFFFF"/>
                </a:solidFill>
                <a:latin typeface="Arial" panose="020B0604020202020204" pitchFamily="34" charset="0"/>
                <a:ea typeface="MS Pゴシック" charset="0"/>
                <a:cs typeface="Arial" panose="020B0604020202020204" pitchFamily="34" charset="0"/>
              </a:rPr>
              <a:t> </a:t>
            </a:r>
            <a:br>
              <a:rPr lang="en-US" b="1" dirty="0">
                <a:solidFill>
                  <a:srgbClr val="FFFFFF"/>
                </a:solidFill>
                <a:latin typeface="Arial" panose="020B0604020202020204" pitchFamily="34" charset="0"/>
                <a:ea typeface="MS Pゴシック" charset="0"/>
                <a:cs typeface="Arial" panose="020B0604020202020204" pitchFamily="34" charset="0"/>
              </a:rPr>
            </a:br>
            <a:r>
              <a:rPr lang="en-US" b="1" dirty="0">
                <a:solidFill>
                  <a:srgbClr val="FFFFFF"/>
                </a:solidFill>
                <a:latin typeface="Arial" panose="020B0604020202020204" pitchFamily="34" charset="0"/>
                <a:ea typeface="MS Pゴシック" charset="0"/>
                <a:cs typeface="Arial" panose="020B0604020202020204" pitchFamily="34" charset="0"/>
              </a:rPr>
              <a:t>(2 Kings 14:25 NLT).</a:t>
            </a:r>
            <a:br>
              <a:rPr lang="en-US" b="1" dirty="0">
                <a:solidFill>
                  <a:srgbClr val="FFFFFF"/>
                </a:solidFill>
                <a:latin typeface="Arial" panose="020B0604020202020204" pitchFamily="34" charset="0"/>
                <a:ea typeface="MS Pゴシック" charset="0"/>
                <a:cs typeface="Arial" panose="020B0604020202020204" pitchFamily="34" charset="0"/>
              </a:rPr>
            </a:br>
            <a:r>
              <a:rPr lang="en-US" sz="2000" b="1" dirty="0">
                <a:solidFill>
                  <a:srgbClr val="FFFFFF"/>
                </a:solidFill>
                <a:latin typeface="Arial" panose="020B0604020202020204" pitchFamily="34" charset="0"/>
                <a:ea typeface="MS Pゴシック" charset="0"/>
                <a:cs typeface="Arial" panose="020B0604020202020204" pitchFamily="34" charset="0"/>
              </a:rPr>
              <a:t>* Hebrew</a:t>
            </a:r>
            <a:r>
              <a:rPr lang="en-US" sz="2000" b="1" i="1" dirty="0">
                <a:solidFill>
                  <a:srgbClr val="FFFFFF"/>
                </a:solidFill>
                <a:latin typeface="Arial" panose="020B0604020202020204" pitchFamily="34" charset="0"/>
                <a:ea typeface="MS Pゴシック" charset="0"/>
                <a:cs typeface="Arial" panose="020B0604020202020204" pitchFamily="34" charset="0"/>
              </a:rPr>
              <a:t> the sea of the </a:t>
            </a:r>
            <a:r>
              <a:rPr lang="en-US" sz="2000" b="1" i="1" dirty="0" err="1">
                <a:solidFill>
                  <a:srgbClr val="FFFFFF"/>
                </a:solidFill>
                <a:latin typeface="Arial" panose="020B0604020202020204" pitchFamily="34" charset="0"/>
                <a:ea typeface="MS Pゴシック" charset="0"/>
                <a:cs typeface="Arial" panose="020B0604020202020204" pitchFamily="34" charset="0"/>
              </a:rPr>
              <a:t>Arabah</a:t>
            </a:r>
            <a:endParaRPr lang="en-US" b="1" i="1" dirty="0">
              <a:solidFill>
                <a:srgbClr val="FFFFFF"/>
              </a:solidFill>
              <a:latin typeface="Arial" panose="020B0604020202020204" pitchFamily="34" charset="0"/>
              <a:ea typeface="MS Pゴシック" charset="0"/>
              <a:cs typeface="Arial" panose="020B0604020202020204" pitchFamily="34" charset="0"/>
            </a:endParaRP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algn="ctr" eaLnBrk="0" hangingPunct="0">
                <a:defRPr/>
              </a:pPr>
              <a:endParaRPr lang="en-US">
                <a:solidFill>
                  <a:srgbClr val="FFFFFF"/>
                </a:solidFill>
                <a:latin typeface="Times New Roman" pitchFamily="-112" charset="0"/>
                <a:ea typeface="MS Pゴシック"/>
                <a:cs typeface="MS Pゴシック"/>
              </a:endParaRPr>
            </a:p>
          </p:txBody>
        </p:sp>
        <p:sp>
          <p:nvSpPr>
            <p:cNvPr id="10" name="TextBox 9"/>
            <p:cNvSpPr txBox="1"/>
            <p:nvPr/>
          </p:nvSpPr>
          <p:spPr>
            <a:xfrm>
              <a:off x="6380390" y="3429000"/>
              <a:ext cx="2328865" cy="400110"/>
            </a:xfrm>
            <a:prstGeom prst="rect">
              <a:avLst/>
            </a:prstGeom>
            <a:grpFill/>
          </p:spPr>
          <p:txBody>
            <a:bodyPr>
              <a:spAutoFit/>
            </a:bodyPr>
            <a:lstStyle/>
            <a:p>
              <a:pPr algn="ctr" eaLnBrk="0" hangingPunct="0">
                <a:defRPr/>
              </a:pPr>
              <a:r>
                <a:rPr lang="en-US" sz="2000" b="1" dirty="0">
                  <a:solidFill>
                    <a:srgbClr val="FFFFFF"/>
                  </a:solidFill>
                  <a:latin typeface="Arial"/>
                  <a:ea typeface="MS Pゴシック"/>
                  <a:cs typeface="Arial"/>
                </a:rPr>
                <a:t>Jeroboam I (930 BC)</a:t>
              </a:r>
            </a:p>
          </p:txBody>
        </p:sp>
      </p:grpSp>
      <p:sp>
        <p:nvSpPr>
          <p:cNvPr id="12" name="TextBox 11">
            <a:extLst>
              <a:ext uri="{FF2B5EF4-FFF2-40B4-BE49-F238E27FC236}">
                <a16:creationId xmlns:a16="http://schemas.microsoft.com/office/drawing/2014/main" id="{675F3F15-908C-BB3E-5ABC-168BAFB0EC9B}"/>
              </a:ext>
            </a:extLst>
          </p:cNvPr>
          <p:cNvSpPr txBox="1">
            <a:spLocks noChangeArrowheads="1"/>
          </p:cNvSpPr>
          <p:nvPr/>
        </p:nvSpPr>
        <p:spPr bwMode="auto">
          <a:xfrm>
            <a:off x="6709090" y="3848544"/>
            <a:ext cx="2435350" cy="830997"/>
          </a:xfrm>
          <a:prstGeom prst="rect">
            <a:avLst/>
          </a:prstGeom>
          <a:solidFill>
            <a:srgbClr val="7E9F7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eaLnBrk="0" hangingPunct="0"/>
            <a:r>
              <a:rPr lang="en-US" altLang="ja-JP" b="1" dirty="0">
                <a:solidFill>
                  <a:srgbClr val="000000"/>
                </a:solidFill>
                <a:latin typeface="Arial" charset="0"/>
                <a:ea typeface="MS Pゴシック" charset="0"/>
                <a:cs typeface="MS Pゴシック" charset="0"/>
              </a:rPr>
              <a:t>Kingdom of Saul</a:t>
            </a:r>
            <a:endParaRPr lang="en-US" b="1" i="1" dirty="0">
              <a:solidFill>
                <a:srgbClr val="000000"/>
              </a:solidFill>
              <a:latin typeface="Arial" charset="0"/>
              <a:ea typeface="MS Pゴシック" charset="0"/>
              <a:cs typeface="MS Pゴシック" charset="0"/>
            </a:endParaRPr>
          </a:p>
        </p:txBody>
      </p:sp>
      <p:sp>
        <p:nvSpPr>
          <p:cNvPr id="15" name="TextBox 14">
            <a:extLst>
              <a:ext uri="{FF2B5EF4-FFF2-40B4-BE49-F238E27FC236}">
                <a16:creationId xmlns:a16="http://schemas.microsoft.com/office/drawing/2014/main" id="{9BEEA78F-6317-803C-979F-F0A16950373F}"/>
              </a:ext>
            </a:extLst>
          </p:cNvPr>
          <p:cNvSpPr txBox="1">
            <a:spLocks noChangeArrowheads="1"/>
          </p:cNvSpPr>
          <p:nvPr/>
        </p:nvSpPr>
        <p:spPr bwMode="auto">
          <a:xfrm>
            <a:off x="6709090" y="4624048"/>
            <a:ext cx="2435350" cy="830997"/>
          </a:xfrm>
          <a:prstGeom prst="rect">
            <a:avLst/>
          </a:prstGeom>
          <a:solidFill>
            <a:srgbClr val="CE87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eaLnBrk="0" hangingPunct="0"/>
            <a:r>
              <a:rPr lang="en-US" altLang="ja-JP" b="1" dirty="0">
                <a:solidFill>
                  <a:srgbClr val="000000"/>
                </a:solidFill>
                <a:latin typeface="Arial" charset="0"/>
                <a:ea typeface="MS Pゴシック" charset="0"/>
                <a:cs typeface="MS Pゴシック" charset="0"/>
              </a:rPr>
              <a:t>Kingdom of David</a:t>
            </a:r>
            <a:endParaRPr lang="en-US" b="1" i="1" dirty="0">
              <a:solidFill>
                <a:srgbClr val="000000"/>
              </a:solidFill>
              <a:latin typeface="Arial" charset="0"/>
              <a:ea typeface="MS Pゴシック" charset="0"/>
              <a:cs typeface="MS Pゴシック" charset="0"/>
            </a:endParaRPr>
          </a:p>
        </p:txBody>
      </p:sp>
      <p:sp>
        <p:nvSpPr>
          <p:cNvPr id="17" name="Text Box 24">
            <a:extLst>
              <a:ext uri="{FF2B5EF4-FFF2-40B4-BE49-F238E27FC236}">
                <a16:creationId xmlns:a16="http://schemas.microsoft.com/office/drawing/2014/main" id="{99E3DFD4-4933-564D-4444-4FB8C861AB33}"/>
              </a:ext>
            </a:extLst>
          </p:cNvPr>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446</a:t>
            </a:r>
          </a:p>
        </p:txBody>
      </p:sp>
    </p:spTree>
    <p:extLst>
      <p:ext uri="{BB962C8B-B14F-4D97-AF65-F5344CB8AC3E}">
        <p14:creationId xmlns:p14="http://schemas.microsoft.com/office/powerpoint/2010/main" val="344354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5" name="Picture 2" descr="PG322A"/>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0" y="7938"/>
            <a:ext cx="9144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836712"/>
          </a:xfrm>
          <a:solidFill>
            <a:srgbClr val="050A00"/>
          </a:solidFill>
          <a:ln w="9525">
            <a:noFill/>
            <a:miter lim="800000"/>
            <a:headEnd/>
            <a:tailEnd/>
          </a:ln>
          <a:effectLst/>
        </p:spPr>
        <p:txBody>
          <a:bodyPr anchor="ctr"/>
          <a:lstStyle/>
          <a:p>
            <a:pPr fontAlgn="auto">
              <a:spcBef>
                <a:spcPts val="0"/>
              </a:spcBef>
              <a:spcAft>
                <a:spcPts val="0"/>
              </a:spcAft>
            </a:pPr>
            <a:r>
              <a:rPr lang="en-US" b="1">
                <a:solidFill>
                  <a:srgbClr val="FFFFFF"/>
                </a:solidFill>
                <a:effectLst>
                  <a:outerShdw blurRad="38100" dist="38100" dir="2700000" algn="tl">
                    <a:srgbClr val="000000"/>
                  </a:outerShdw>
                </a:effectLst>
                <a:latin typeface="Arial"/>
                <a:ea typeface="ＭＳ Ｐゴシック" charset="0"/>
                <a:cs typeface="Arial"/>
              </a:rPr>
              <a:t>Ivory comb from time of Amos</a:t>
            </a:r>
          </a:p>
        </p:txBody>
      </p:sp>
    </p:spTree>
    <p:extLst>
      <p:ext uri="{BB962C8B-B14F-4D97-AF65-F5344CB8AC3E}">
        <p14:creationId xmlns:p14="http://schemas.microsoft.com/office/powerpoint/2010/main" val="221016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Perils of Prosperity</a:t>
            </a:r>
          </a:p>
        </p:txBody>
      </p:sp>
      <p:graphicFrame>
        <p:nvGraphicFramePr>
          <p:cNvPr id="72825" name="Group 121"/>
          <p:cNvGraphicFramePr>
            <a:graphicFrameLocks noGrp="1"/>
          </p:cNvGraphicFramePr>
          <p:nvPr/>
        </p:nvGraphicFramePr>
        <p:xfrm>
          <a:off x="0" y="1220788"/>
          <a:ext cx="9144000" cy="5664482"/>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181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Jonah</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Amos</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Hosea</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Responsibility Addressed</a:t>
                      </a: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Evangelistic</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Social</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Spiritual</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8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Israel</a:t>
                      </a:r>
                      <a:r>
                        <a:rPr kumimoji="0" lang="uk-UA"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Problem</a:t>
                      </a: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Myopia</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Injustice</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Adultery</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8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a:t>
                      </a:r>
                      <a:r>
                        <a:rPr kumimoji="0" lang="uk-UA"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Attribute</a:t>
                      </a: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Compassion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Justice</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Faithfulness</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8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Key Word </a:t>
                      </a: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Compassion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Injustice</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Loyal</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6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Summary</a:t>
                      </a: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 cares even for cruel Gentiles, so you should too!</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 is fair with you, so you should be fair with others!</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God keeps His covenant with you, so be faithful to Him as well!</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Modern Parallels</a:t>
                      </a: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Failure in Mission Responsibility</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Oppression of Maids &amp; Foreign Workers</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Church</a:t>
                      </a:r>
                      <a:r>
                        <a:rPr kumimoji="0" lang="uk-UA"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God is Modernity</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(Methods)</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91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Date of Ministry</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(approx.)</a:t>
                      </a: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785-758</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Beginning of</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Jeroboam</a:t>
                      </a:r>
                      <a:r>
                        <a:rPr kumimoji="0" lang="uk-UA"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Reign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767-753</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Middle of</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Jeroboam</a:t>
                      </a:r>
                      <a:r>
                        <a:rPr kumimoji="0" lang="uk-UA"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Reign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755-710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End of</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latin typeface="Arial" charset="0"/>
                          <a:ea typeface="ＭＳ Ｐゴシック" charset="0"/>
                          <a:cs typeface="Arial" charset="0"/>
                        </a:rPr>
                        <a:t>Jeroboam</a:t>
                      </a:r>
                      <a:r>
                        <a:rPr kumimoji="0" lang="uk-UA"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Reign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7329"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7330"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592</a:t>
            </a:r>
            <a:endParaRPr lang="en-US">
              <a:solidFill>
                <a:srgbClr val="000000"/>
              </a:solidFill>
              <a:latin typeface="Arial" charset="0"/>
              <a:cs typeface="Arial" charset="0"/>
            </a:endParaRPr>
          </a:p>
        </p:txBody>
      </p:sp>
      <p:sp>
        <p:nvSpPr>
          <p:cNvPr id="7" name="Rectangle 6"/>
          <p:cNvSpPr>
            <a:spLocks noChangeArrowheads="1"/>
          </p:cNvSpPr>
          <p:nvPr/>
        </p:nvSpPr>
        <p:spPr bwMode="auto">
          <a:xfrm>
            <a:off x="4572000" y="1196975"/>
            <a:ext cx="2303463" cy="5661025"/>
          </a:xfrm>
          <a:prstGeom prst="rect">
            <a:avLst/>
          </a:prstGeom>
          <a:noFill/>
          <a:ln w="76200">
            <a:solidFill>
              <a:srgbClr val="6600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2"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3"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4"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5"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6"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7"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8441" name="Text Box 10"/>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000000"/>
                  </a:outerShdw>
                </a:effectLst>
                <a:latin typeface="Arial" charset="0"/>
                <a:cs typeface="Arial" charset="0"/>
              </a:rPr>
              <a:t>342</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Obadiah</a:t>
            </a: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Jonah</a:t>
            </a: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Amos</a:t>
            </a:r>
          </a:p>
        </p:txBody>
      </p:sp>
      <p:sp>
        <p:nvSpPr>
          <p:cNvPr id="112669"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12670" name="Rectangle 33"/>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kumimoji="1" lang="en-US" sz="2800">
                <a:solidFill>
                  <a:srgbClr val="EAEAEA"/>
                </a:solidFill>
                <a:latin typeface="Arial" charset="0"/>
                <a:cs typeface="Arial" charset="0"/>
              </a:rPr>
              <a:t>Key Dates</a:t>
            </a:r>
          </a:p>
        </p:txBody>
      </p:sp>
      <p:sp>
        <p:nvSpPr>
          <p:cNvPr id="112671"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200" kern="10">
                <a:ln w="9525">
                  <a:round/>
                  <a:headEnd/>
                  <a:tailEnd/>
                </a:ln>
                <a:gradFill rotWithShape="1">
                  <a:gsLst>
                    <a:gs pos="0">
                      <a:srgbClr val="FFFFCC"/>
                    </a:gs>
                    <a:gs pos="100000">
                      <a:srgbClr val="FF9999"/>
                    </a:gs>
                  </a:gsLst>
                  <a:lin ang="5400000" scaled="1"/>
                </a:gradFill>
                <a:latin typeface="Arial"/>
                <a:ea typeface="Arial"/>
                <a:cs typeface="Arial"/>
              </a:rPr>
              <a:t>Placing the Prophets</a:t>
            </a:r>
          </a:p>
        </p:txBody>
      </p:sp>
    </p:spTree>
    <p:extLst>
      <p:ext uri="{BB962C8B-B14F-4D97-AF65-F5344CB8AC3E}">
        <p14:creationId xmlns:p14="http://schemas.microsoft.com/office/powerpoint/2010/main" val="153943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82946" name="Rectangle 2"/>
          <p:cNvSpPr>
            <a:spLocks noGrp="1" noChangeArrowheads="1"/>
          </p:cNvSpPr>
          <p:nvPr>
            <p:ph type="title"/>
          </p:nvPr>
        </p:nvSpPr>
        <p:spPr>
          <a:xfrm>
            <a:off x="0" y="116632"/>
            <a:ext cx="8458200" cy="1143000"/>
          </a:xfrm>
        </p:spPr>
        <p:txBody>
          <a:bodyPr/>
          <a:lstStyle/>
          <a:p>
            <a:pPr eaLnBrk="1" hangingPunct="1"/>
            <a:r>
              <a:rPr lang="en-US" b="1" dirty="0">
                <a:solidFill>
                  <a:srgbClr val="FFFFFF"/>
                </a:solidFill>
                <a:effectLst>
                  <a:glow rad="228600">
                    <a:schemeClr val="tx1"/>
                  </a:glow>
                </a:effectLst>
                <a:latin typeface="Arial" charset="0"/>
                <a:ea typeface="ＭＳ Ｐゴシック" charset="0"/>
                <a:cs typeface="Arial" charset="0"/>
              </a:rPr>
              <a:t>Authorship and Date</a:t>
            </a:r>
            <a:r>
              <a:rPr lang="en-GB" b="1" dirty="0">
                <a:solidFill>
                  <a:srgbClr val="FFFFFF"/>
                </a:solidFill>
                <a:effectLst>
                  <a:glow rad="228600">
                    <a:schemeClr val="tx1"/>
                  </a:glow>
                </a:effectLst>
                <a:latin typeface="Arial" charset="0"/>
                <a:ea typeface="ＭＳ Ｐゴシック" charset="0"/>
                <a:cs typeface="Arial" charset="0"/>
              </a:rPr>
              <a:t> </a:t>
            </a:r>
          </a:p>
        </p:txBody>
      </p:sp>
      <p:sp>
        <p:nvSpPr>
          <p:cNvPr id="20484" name="Text Box 4"/>
          <p:cNvSpPr txBox="1">
            <a:spLocks noChangeArrowheads="1"/>
          </p:cNvSpPr>
          <p:nvPr/>
        </p:nvSpPr>
        <p:spPr bwMode="auto">
          <a:xfrm>
            <a:off x="8028384" y="44624"/>
            <a:ext cx="1126105" cy="769441"/>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defRPr sz="4400" b="1">
                <a:solidFill>
                  <a:srgbClr val="FFFFFF"/>
                </a:solidFill>
                <a:effectLst>
                  <a:glow rad="228600">
                    <a:schemeClr val="tx1"/>
                  </a:glow>
                </a:effectLst>
                <a:latin typeface="Arial" charset="0"/>
                <a:cs typeface="Arial" charset="0"/>
              </a:defRPr>
            </a:lvl1pPr>
            <a:lvl2pPr algn="ctr" eaLnBrk="0" hangingPunct="0">
              <a:defRPr sz="4400">
                <a:solidFill>
                  <a:schemeClr val="tx2"/>
                </a:solidFill>
                <a:latin typeface="Times New Roman" pitchFamily="19" charset="0"/>
                <a:ea typeface="ＭＳ Ｐゴシック" pitchFamily="-112" charset="-128"/>
                <a:cs typeface="ＭＳ Ｐゴシック" pitchFamily="-112" charset="-128"/>
              </a:defRPr>
            </a:lvl2pPr>
            <a:lvl3pPr algn="ctr" eaLnBrk="0" hangingPunct="0">
              <a:defRPr sz="4400">
                <a:solidFill>
                  <a:schemeClr val="tx2"/>
                </a:solidFill>
                <a:latin typeface="Times New Roman" pitchFamily="19" charset="0"/>
                <a:ea typeface="ＭＳ Ｐゴシック" pitchFamily="-112" charset="-128"/>
                <a:cs typeface="ＭＳ Ｐゴシック" pitchFamily="-112" charset="-128"/>
              </a:defRPr>
            </a:lvl3pPr>
            <a:lvl4pPr algn="ctr" eaLnBrk="0" hangingPunct="0">
              <a:defRPr sz="4400">
                <a:solidFill>
                  <a:schemeClr val="tx2"/>
                </a:solidFill>
                <a:latin typeface="Times New Roman" pitchFamily="19" charset="0"/>
                <a:ea typeface="ＭＳ Ｐゴシック" pitchFamily="-112" charset="-128"/>
                <a:cs typeface="ＭＳ Ｐゴシック" pitchFamily="-112" charset="-128"/>
              </a:defRPr>
            </a:lvl4pPr>
            <a:lvl5pPr algn="ctr" eaLnBrk="0" hangingPunct="0">
              <a:defRPr sz="4400">
                <a:solidFill>
                  <a:schemeClr val="tx2"/>
                </a:solidFill>
                <a:latin typeface="Times New Roman" pitchFamily="19"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9" charset="0"/>
              </a:defRPr>
            </a:lvl6pPr>
            <a:lvl7pPr marL="914400" algn="ctr" fontAlgn="base">
              <a:spcBef>
                <a:spcPct val="0"/>
              </a:spcBef>
              <a:spcAft>
                <a:spcPct val="0"/>
              </a:spcAft>
              <a:defRPr sz="4400">
                <a:solidFill>
                  <a:schemeClr val="tx2"/>
                </a:solidFill>
                <a:latin typeface="Times New Roman" pitchFamily="19" charset="0"/>
              </a:defRPr>
            </a:lvl7pPr>
            <a:lvl8pPr marL="1371600" algn="ctr" fontAlgn="base">
              <a:spcBef>
                <a:spcPct val="0"/>
              </a:spcBef>
              <a:spcAft>
                <a:spcPct val="0"/>
              </a:spcAft>
              <a:defRPr sz="4400">
                <a:solidFill>
                  <a:schemeClr val="tx2"/>
                </a:solidFill>
                <a:latin typeface="Times New Roman" pitchFamily="19" charset="0"/>
              </a:defRPr>
            </a:lvl8pPr>
            <a:lvl9pPr marL="1828800" algn="ctr" fontAlgn="base">
              <a:spcBef>
                <a:spcPct val="0"/>
              </a:spcBef>
              <a:spcAft>
                <a:spcPct val="0"/>
              </a:spcAft>
              <a:defRPr sz="4400">
                <a:solidFill>
                  <a:schemeClr val="tx2"/>
                </a:solidFill>
                <a:latin typeface="Times New Roman" pitchFamily="19" charset="0"/>
              </a:defRPr>
            </a:lvl9pPr>
          </a:lstStyle>
          <a:p>
            <a:r>
              <a:rPr lang="en-US" sz="2400" dirty="0"/>
              <a:t>584</a:t>
            </a:r>
          </a:p>
        </p:txBody>
      </p:sp>
      <p:sp>
        <p:nvSpPr>
          <p:cNvPr id="20485" name="Rectangle 5"/>
          <p:cNvSpPr>
            <a:spLocks noChangeArrowheads="1"/>
          </p:cNvSpPr>
          <p:nvPr/>
        </p:nvSpPr>
        <p:spPr bwMode="auto">
          <a:xfrm>
            <a:off x="292849" y="2743200"/>
            <a:ext cx="8820472"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b="1" dirty="0">
                <a:solidFill>
                  <a:srgbClr val="FFFFFF"/>
                </a:solidFill>
                <a:effectLst>
                  <a:glow rad="228600">
                    <a:schemeClr val="tx1"/>
                  </a:glow>
                </a:effectLst>
                <a:latin typeface="Arial" charset="0"/>
                <a:cs typeface="Times New Roman" charset="0"/>
              </a:rPr>
              <a:t>Amos not known outside of his writings</a:t>
            </a:r>
            <a:r>
              <a:rPr lang="en-GB" sz="3200" b="1" dirty="0">
                <a:solidFill>
                  <a:srgbClr val="FFFFFF"/>
                </a:solidFill>
                <a:effectLst>
                  <a:glow rad="228600">
                    <a:schemeClr val="tx1"/>
                  </a:glow>
                </a:effectLst>
                <a:latin typeface="Arial" charset="0"/>
                <a:cs typeface="Times New Roman" charset="0"/>
              </a:rPr>
              <a:t> </a:t>
            </a:r>
            <a:endParaRPr lang="en-US" sz="3200" b="1" dirty="0">
              <a:solidFill>
                <a:srgbClr val="FFFFFF"/>
              </a:solidFill>
              <a:effectLst>
                <a:glow rad="228600">
                  <a:schemeClr val="tx1"/>
                </a:glow>
              </a:effectLst>
              <a:latin typeface="Arial" charset="0"/>
              <a:cs typeface="Times New Roman" charset="0"/>
            </a:endParaRPr>
          </a:p>
          <a:p>
            <a:pPr marL="342900" indent="-342900">
              <a:spcBef>
                <a:spcPct val="20000"/>
              </a:spcBef>
              <a:buFontTx/>
              <a:buChar char="•"/>
            </a:pPr>
            <a:r>
              <a:rPr lang="en-US" sz="3200" b="1" dirty="0">
                <a:solidFill>
                  <a:srgbClr val="FFFFFF"/>
                </a:solidFill>
                <a:effectLst>
                  <a:glow rad="228600">
                    <a:schemeClr val="tx1"/>
                  </a:glow>
                </a:effectLst>
                <a:latin typeface="Arial" charset="0"/>
                <a:cs typeface="Times New Roman" charset="0"/>
              </a:rPr>
              <a:t>Native of </a:t>
            </a:r>
            <a:r>
              <a:rPr lang="en-US" sz="3200" b="1" dirty="0" err="1">
                <a:solidFill>
                  <a:srgbClr val="FFFFFF"/>
                </a:solidFill>
                <a:effectLst>
                  <a:glow rad="228600">
                    <a:schemeClr val="tx1"/>
                  </a:glow>
                </a:effectLst>
                <a:latin typeface="Arial" charset="0"/>
                <a:cs typeface="Times New Roman" charset="0"/>
              </a:rPr>
              <a:t>Tekoa</a:t>
            </a:r>
            <a:r>
              <a:rPr lang="en-US" sz="3200" b="1" dirty="0">
                <a:solidFill>
                  <a:srgbClr val="FFFFFF"/>
                </a:solidFill>
                <a:effectLst>
                  <a:glow rad="228600">
                    <a:schemeClr val="tx1"/>
                  </a:glow>
                </a:effectLst>
                <a:latin typeface="Arial" charset="0"/>
                <a:cs typeface="Times New Roman" charset="0"/>
              </a:rPr>
              <a:t> </a:t>
            </a:r>
          </a:p>
          <a:p>
            <a:pPr marL="342900" indent="-342900">
              <a:spcBef>
                <a:spcPct val="20000"/>
              </a:spcBef>
              <a:buFontTx/>
              <a:buChar char="•"/>
            </a:pPr>
            <a:r>
              <a:rPr lang="en-US" sz="3200" b="1" dirty="0">
                <a:solidFill>
                  <a:srgbClr val="FFFFFF"/>
                </a:solidFill>
                <a:effectLst>
                  <a:glow rad="228600">
                    <a:schemeClr val="tx1"/>
                  </a:glow>
                </a:effectLst>
                <a:latin typeface="Arial" charset="0"/>
                <a:cs typeface="Times New Roman" charset="0"/>
              </a:rPr>
              <a:t>Shepherd (1:1)</a:t>
            </a:r>
            <a:r>
              <a:rPr lang="en-GB" sz="3200" b="1" dirty="0">
                <a:solidFill>
                  <a:srgbClr val="FFFFFF"/>
                </a:solidFill>
                <a:effectLst>
                  <a:glow rad="228600">
                    <a:schemeClr val="tx1"/>
                  </a:glow>
                </a:effectLst>
                <a:latin typeface="Arial" charset="0"/>
                <a:cs typeface="Times New Roman" charset="0"/>
              </a:rPr>
              <a:t> or possibly businessman</a:t>
            </a:r>
            <a:endParaRPr lang="en-US" sz="3200" b="1" dirty="0">
              <a:solidFill>
                <a:srgbClr val="FFFFFF"/>
              </a:solidFill>
              <a:effectLst>
                <a:glow rad="228600">
                  <a:schemeClr val="tx1"/>
                </a:glow>
              </a:effectLst>
              <a:latin typeface="Arial" charset="0"/>
              <a:cs typeface="Times New Roman" charset="0"/>
            </a:endParaRPr>
          </a:p>
          <a:p>
            <a:pPr marL="342900" indent="-342900">
              <a:spcBef>
                <a:spcPct val="20000"/>
              </a:spcBef>
              <a:buFontTx/>
              <a:buChar char="•"/>
            </a:pPr>
            <a:r>
              <a:rPr lang="en-US" sz="3200" b="1" dirty="0">
                <a:solidFill>
                  <a:srgbClr val="FFFFFF"/>
                </a:solidFill>
                <a:effectLst>
                  <a:glow rad="228600">
                    <a:schemeClr val="tx1"/>
                  </a:glow>
                </a:effectLst>
                <a:latin typeface="Arial" charset="0"/>
                <a:cs typeface="Times New Roman" charset="0"/>
              </a:rPr>
              <a:t>Fig farmer (7:14)</a:t>
            </a:r>
            <a:r>
              <a:rPr lang="en-GB" sz="3200" b="1" dirty="0">
                <a:solidFill>
                  <a:srgbClr val="FFFFFF"/>
                </a:solidFill>
                <a:effectLst>
                  <a:glow rad="228600">
                    <a:schemeClr val="tx1"/>
                  </a:glow>
                </a:effectLst>
                <a:latin typeface="Arial" charset="0"/>
                <a:cs typeface="Times New Roman" charset="0"/>
              </a:rPr>
              <a:t> </a:t>
            </a:r>
          </a:p>
          <a:p>
            <a:pPr marL="342900" indent="-342900">
              <a:spcBef>
                <a:spcPct val="20000"/>
              </a:spcBef>
              <a:buFontTx/>
              <a:buChar char="•"/>
            </a:pPr>
            <a:r>
              <a:rPr lang="en-US" sz="3200" b="1" dirty="0">
                <a:solidFill>
                  <a:srgbClr val="FFFFFF"/>
                </a:solidFill>
                <a:effectLst>
                  <a:glow rad="228600">
                    <a:schemeClr val="tx1"/>
                  </a:glow>
                </a:effectLst>
                <a:latin typeface="Arial" charset="0"/>
                <a:cs typeface="Times New Roman" charset="0"/>
              </a:rPr>
              <a:t>Lived during the prosperous reigns of </a:t>
            </a:r>
            <a:r>
              <a:rPr lang="en-US" sz="3200" b="1" dirty="0" err="1">
                <a:solidFill>
                  <a:srgbClr val="FFFFFF"/>
                </a:solidFill>
                <a:effectLst>
                  <a:glow rad="228600">
                    <a:schemeClr val="tx1"/>
                  </a:glow>
                </a:effectLst>
                <a:latin typeface="Arial" charset="0"/>
                <a:cs typeface="Times New Roman" charset="0"/>
              </a:rPr>
              <a:t>Uzziah</a:t>
            </a:r>
            <a:r>
              <a:rPr lang="en-US" sz="3200" b="1" dirty="0">
                <a:solidFill>
                  <a:srgbClr val="FFFFFF"/>
                </a:solidFill>
                <a:effectLst>
                  <a:glow rad="228600">
                    <a:schemeClr val="tx1"/>
                  </a:glow>
                </a:effectLst>
                <a:latin typeface="Arial" charset="0"/>
                <a:cs typeface="Times New Roman" charset="0"/>
              </a:rPr>
              <a:t>, king of Judah (779-740 </a:t>
            </a:r>
            <a:r>
              <a:rPr lang="en-US" sz="2800" b="1" dirty="0">
                <a:solidFill>
                  <a:srgbClr val="FFFFFF"/>
                </a:solidFill>
                <a:effectLst>
                  <a:glow rad="228600">
                    <a:schemeClr val="tx1"/>
                  </a:glow>
                </a:effectLst>
                <a:latin typeface="Arial" charset="0"/>
                <a:cs typeface="Times New Roman" charset="0"/>
              </a:rPr>
              <a:t>BC</a:t>
            </a:r>
            <a:r>
              <a:rPr lang="en-US" sz="3200" b="1" dirty="0">
                <a:solidFill>
                  <a:srgbClr val="FFFFFF"/>
                </a:solidFill>
                <a:effectLst>
                  <a:glow rad="228600">
                    <a:schemeClr val="tx1"/>
                  </a:glow>
                </a:effectLst>
                <a:latin typeface="Arial" charset="0"/>
                <a:cs typeface="Times New Roman" charset="0"/>
              </a:rPr>
              <a:t>) and Jeroboam II, king of Samaria (783-743 </a:t>
            </a:r>
            <a:r>
              <a:rPr lang="en-US" sz="2800" b="1" dirty="0">
                <a:solidFill>
                  <a:srgbClr val="FFFFFF"/>
                </a:solidFill>
                <a:effectLst>
                  <a:glow rad="228600">
                    <a:schemeClr val="tx1"/>
                  </a:glow>
                </a:effectLst>
                <a:latin typeface="Arial" charset="0"/>
                <a:cs typeface="Times New Roman" charset="0"/>
              </a:rPr>
              <a:t>BC</a:t>
            </a:r>
            <a:r>
              <a:rPr lang="en-US" sz="3200" b="1" dirty="0">
                <a:solidFill>
                  <a:srgbClr val="FFFFFF"/>
                </a:solidFill>
                <a:effectLst>
                  <a:glow rad="228600">
                    <a:schemeClr val="tx1"/>
                  </a:glow>
                </a:effectLst>
                <a:latin typeface="Arial" charset="0"/>
                <a:cs typeface="Times New Roman" charset="0"/>
              </a:rPr>
              <a:t>)</a:t>
            </a:r>
            <a:r>
              <a:rPr lang="en-GB" sz="3200" b="1" dirty="0">
                <a:solidFill>
                  <a:srgbClr val="FFFFFF"/>
                </a:solidFill>
                <a:effectLst>
                  <a:glow rad="228600">
                    <a:schemeClr val="tx1"/>
                  </a:glow>
                </a:effectLst>
                <a:latin typeface="Arial"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 calcmode="lin" valueType="num">
                                      <p:cBhvr additive="base">
                                        <p:cTn id="7" dur="500" fill="hold"/>
                                        <p:tgtEl>
                                          <p:spTgt spid="204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5">
                                            <p:txEl>
                                              <p:pRg st="1" end="1"/>
                                            </p:txEl>
                                          </p:spTgt>
                                        </p:tgtEl>
                                        <p:attrNameLst>
                                          <p:attrName>style.visibility</p:attrName>
                                        </p:attrNameLst>
                                      </p:cBhvr>
                                      <p:to>
                                        <p:strVal val="visible"/>
                                      </p:to>
                                    </p:set>
                                    <p:anim calcmode="lin" valueType="num">
                                      <p:cBhvr additive="base">
                                        <p:cTn id="13" dur="500" fill="hold"/>
                                        <p:tgtEl>
                                          <p:spTgt spid="204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5">
                                            <p:txEl>
                                              <p:pRg st="2" end="2"/>
                                            </p:txEl>
                                          </p:spTgt>
                                        </p:tgtEl>
                                        <p:attrNameLst>
                                          <p:attrName>style.visibility</p:attrName>
                                        </p:attrNameLst>
                                      </p:cBhvr>
                                      <p:to>
                                        <p:strVal val="visible"/>
                                      </p:to>
                                    </p:set>
                                    <p:anim calcmode="lin" valueType="num">
                                      <p:cBhvr additive="base">
                                        <p:cTn id="19" dur="500" fill="hold"/>
                                        <p:tgtEl>
                                          <p:spTgt spid="204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5">
                                            <p:txEl>
                                              <p:pRg st="3" end="3"/>
                                            </p:txEl>
                                          </p:spTgt>
                                        </p:tgtEl>
                                        <p:attrNameLst>
                                          <p:attrName>style.visibility</p:attrName>
                                        </p:attrNameLst>
                                      </p:cBhvr>
                                      <p:to>
                                        <p:strVal val="visible"/>
                                      </p:to>
                                    </p:set>
                                    <p:anim calcmode="lin" valueType="num">
                                      <p:cBhvr additive="base">
                                        <p:cTn id="25" dur="500" fill="hold"/>
                                        <p:tgtEl>
                                          <p:spTgt spid="204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5">
                                            <p:txEl>
                                              <p:pRg st="4" end="4"/>
                                            </p:txEl>
                                          </p:spTgt>
                                        </p:tgtEl>
                                        <p:attrNameLst>
                                          <p:attrName>style.visibility</p:attrName>
                                        </p:attrNameLst>
                                      </p:cBhvr>
                                      <p:to>
                                        <p:strVal val="visible"/>
                                      </p:to>
                                    </p:set>
                                    <p:anim calcmode="lin" valueType="num">
                                      <p:cBhvr additive="base">
                                        <p:cTn id="31" dur="500" fill="hold"/>
                                        <p:tgtEl>
                                          <p:spTgt spid="204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ROPH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915400" cy="671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Oval 3"/>
          <p:cNvSpPr>
            <a:spLocks noChangeArrowheads="1"/>
          </p:cNvSpPr>
          <p:nvPr/>
        </p:nvSpPr>
        <p:spPr bwMode="auto">
          <a:xfrm>
            <a:off x="3200400" y="4495800"/>
            <a:ext cx="1676400" cy="914400"/>
          </a:xfrm>
          <a:prstGeom prst="ellipse">
            <a:avLst/>
          </a:prstGeom>
          <a:noFill/>
          <a:ln w="571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sp>
        <p:nvSpPr>
          <p:cNvPr id="24580"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eaLnBrk="0" hangingPunct="0">
              <a:defRPr/>
            </a:pPr>
            <a:r>
              <a:rPr lang="en-US" b="1">
                <a:solidFill>
                  <a:schemeClr val="bg1"/>
                </a:solidFill>
                <a:latin typeface="Arial"/>
                <a:ea typeface="+mn-ea"/>
                <a:cs typeface="Arial"/>
              </a:rPr>
              <a:t>584</a:t>
            </a:r>
          </a:p>
        </p:txBody>
      </p:sp>
      <p:sp>
        <p:nvSpPr>
          <p:cNvPr id="84996" name="Rectangle 5"/>
          <p:cNvSpPr>
            <a:spLocks noGrp="1" noChangeArrowheads="1"/>
          </p:cNvSpPr>
          <p:nvPr>
            <p:ph type="ctrTitle"/>
          </p:nvPr>
        </p:nvSpPr>
        <p:spPr>
          <a:xfrm>
            <a:off x="0" y="838200"/>
            <a:ext cx="2743200" cy="1752600"/>
          </a:xfrm>
          <a:solidFill>
            <a:schemeClr val="tx2"/>
          </a:solidFill>
        </p:spPr>
        <p:txBody>
          <a:bodyPr/>
          <a:lstStyle/>
          <a:p>
            <a:pPr eaLnBrk="1" hangingPunct="1"/>
            <a:r>
              <a:rPr lang="en-US">
                <a:solidFill>
                  <a:srgbClr val="FFFFFF"/>
                </a:solidFill>
                <a:latin typeface="Arial" charset="0"/>
                <a:ea typeface="ＭＳ Ｐゴシック" charset="0"/>
                <a:cs typeface="Arial" charset="0"/>
              </a:rPr>
              <a:t>Where is Tekoa?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1000" fill="hold"/>
                                        <p:tgtEl>
                                          <p:spTgt spid="24579"/>
                                        </p:tgtEl>
                                        <p:attrNameLst>
                                          <p:attrName>ppt_w</p:attrName>
                                        </p:attrNameLst>
                                      </p:cBhvr>
                                      <p:tavLst>
                                        <p:tav tm="0">
                                          <p:val>
                                            <p:fltVal val="0"/>
                                          </p:val>
                                        </p:tav>
                                        <p:tav tm="100000">
                                          <p:val>
                                            <p:strVal val="#ppt_w"/>
                                          </p:val>
                                        </p:tav>
                                      </p:tavLst>
                                    </p:anim>
                                    <p:anim calcmode="lin" valueType="num">
                                      <p:cBhvr>
                                        <p:cTn id="8" dur="1000" fill="hold"/>
                                        <p:tgtEl>
                                          <p:spTgt spid="24579"/>
                                        </p:tgtEl>
                                        <p:attrNameLst>
                                          <p:attrName>ppt_h</p:attrName>
                                        </p:attrNameLst>
                                      </p:cBhvr>
                                      <p:tavLst>
                                        <p:tav tm="0">
                                          <p:val>
                                            <p:fltVal val="0"/>
                                          </p:val>
                                        </p:tav>
                                        <p:tav tm="100000">
                                          <p:val>
                                            <p:strVal val="#ppt_h"/>
                                          </p:val>
                                        </p:tav>
                                      </p:tavLst>
                                    </p:anim>
                                    <p:anim calcmode="lin" valueType="num">
                                      <p:cBhvr>
                                        <p:cTn id="9" dur="1000" fill="hold"/>
                                        <p:tgtEl>
                                          <p:spTgt spid="245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7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Injustice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Amos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583</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79769524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lgn="l">
              <a:defRPr/>
            </a:pPr>
            <a:r>
              <a:rPr lang="en-US" sz="4800" b="1" dirty="0">
                <a:solidFill>
                  <a:srgbClr val="FFFFFF"/>
                </a:solidFill>
                <a:effectLst>
                  <a:glow rad="127000">
                    <a:schemeClr val="tx1"/>
                  </a:glow>
                </a:effectLst>
                <a:latin typeface="Arial" charset="0"/>
                <a:ea typeface="ＭＳ Ｐゴシック" charset="0"/>
                <a:cs typeface="ＭＳ Ｐゴシック" charset="0"/>
              </a:rPr>
              <a:t>God's View of Injustice</a:t>
            </a:r>
          </a:p>
        </p:txBody>
      </p:sp>
      <p:sp>
        <p:nvSpPr>
          <p:cNvPr id="5" name="Rectangle 2"/>
          <p:cNvSpPr txBox="1">
            <a:spLocks noChangeArrowheads="1"/>
          </p:cNvSpPr>
          <p:nvPr/>
        </p:nvSpPr>
        <p:spPr bwMode="auto">
          <a:xfrm>
            <a:off x="5550862" y="620688"/>
            <a:ext cx="3563888"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SG" sz="3200" dirty="0"/>
              <a:t>	</a:t>
            </a:r>
            <a:r>
              <a:rPr lang="ru-RU" sz="3200" dirty="0"/>
              <a:t>"</a:t>
            </a:r>
            <a:r>
              <a:rPr lang="en-SG" sz="3200" dirty="0"/>
              <a:t>The L</a:t>
            </a:r>
            <a:r>
              <a:rPr lang="en-SG" sz="2800" dirty="0"/>
              <a:t>ORD</a:t>
            </a:r>
            <a:r>
              <a:rPr lang="en-SG" sz="3200" dirty="0"/>
              <a:t> roars from Zion</a:t>
            </a:r>
          </a:p>
          <a:p>
            <a:r>
              <a:rPr lang="en-SG" sz="3200" dirty="0"/>
              <a:t>		and thunders from Jerusalem;</a:t>
            </a:r>
          </a:p>
          <a:p>
            <a:r>
              <a:rPr lang="en-SG" sz="3200" dirty="0"/>
              <a:t>	the pastures of the shepherds dry up,</a:t>
            </a:r>
          </a:p>
          <a:p>
            <a:r>
              <a:rPr lang="en-SG" sz="3200" dirty="0"/>
              <a:t>		and the top of Carmel withers.</a:t>
            </a:r>
            <a:r>
              <a:rPr lang="ru-RU" sz="3200" dirty="0"/>
              <a:t>"</a:t>
            </a:r>
            <a:r>
              <a:rPr lang="en-SG" sz="3200" dirty="0"/>
              <a:t> </a:t>
            </a:r>
            <a:endParaRPr lang="en-US" sz="3200" dirty="0"/>
          </a:p>
        </p:txBody>
      </p:sp>
      <p:sp>
        <p:nvSpPr>
          <p:cNvPr id="6" name="Rectangle 2"/>
          <p:cNvSpPr txBox="1">
            <a:spLocks noChangeArrowheads="1"/>
          </p:cNvSpPr>
          <p:nvPr/>
        </p:nvSpPr>
        <p:spPr bwMode="auto">
          <a:xfrm>
            <a:off x="323528"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Amos 1:2 </a:t>
            </a:r>
            <a:r>
              <a:rPr lang="en-US" sz="4000" b="1" dirty="0">
                <a:solidFill>
                  <a:srgbClr val="FFFFFF"/>
                </a:solidFill>
                <a:effectLst>
                  <a:glow rad="127000">
                    <a:srgbClr val="000000"/>
                  </a:glow>
                </a:effectLst>
                <a:latin typeface="Arial" charset="0"/>
                <a:ea typeface="ＭＳ Ｐゴシック" charset="0"/>
                <a:cs typeface="ＭＳ Ｐゴシック" charset="0"/>
              </a:rPr>
              <a:t>NIV</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583</a:t>
            </a:r>
          </a:p>
        </p:txBody>
      </p:sp>
    </p:spTree>
    <p:extLst>
      <p:ext uri="{BB962C8B-B14F-4D97-AF65-F5344CB8AC3E}">
        <p14:creationId xmlns:p14="http://schemas.microsoft.com/office/powerpoint/2010/main" val="2487686325"/>
      </p:ext>
    </p:extLst>
  </p:cSld>
  <p:clrMapOvr>
    <a:overrideClrMapping bg1="lt1" tx1="dk1" bg2="lt2" tx2="dk2" accent1="accent1" accent2="accent2" accent3="accent3" accent4="accent4" accent5="accent5" accent6="accent6" hlink="hlink" folHlink="folHlink"/>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626" name="Rectangle 2" descr="Brown marble"/>
          <p:cNvSpPr>
            <a:spLocks noGrp="1" noChangeArrowheads="1"/>
          </p:cNvSpPr>
          <p:nvPr>
            <p:ph type="title"/>
          </p:nvPr>
        </p:nvSpPr>
        <p:spPr>
          <a:xfrm>
            <a:off x="685800" y="228600"/>
            <a:ext cx="7772400" cy="1143000"/>
          </a:xfrm>
          <a:blipFill dpi="0" rotWithShape="0">
            <a:blip r:embed="rId4"/>
            <a:srcRect/>
            <a:tile tx="0" ty="0" sx="100000" sy="100000" flip="none" algn="tl"/>
          </a:blip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Historical Background</a:t>
            </a:r>
            <a:endParaRPr lang="en-GB" b="1">
              <a:solidFill>
                <a:schemeClr val="bg1"/>
              </a:solidFill>
              <a:effectLst>
                <a:glow rad="152400">
                  <a:schemeClr val="tx1"/>
                </a:glow>
                <a:outerShdw blurRad="38100" dist="38100" dir="2700000" algn="tl">
                  <a:srgbClr val="000000">
                    <a:alpha val="43137"/>
                  </a:srgbClr>
                </a:outerShdw>
              </a:effectLst>
              <a:latin typeface="Arial" charset="0"/>
              <a:ea typeface="Times New Roman" charset="0"/>
            </a:endParaRPr>
          </a:p>
        </p:txBody>
      </p:sp>
      <p:sp>
        <p:nvSpPr>
          <p:cNvPr id="26628" name="Text Box 4"/>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chemeClr val="bg1"/>
                </a:solidFill>
                <a:effectLst>
                  <a:glow rad="152400">
                    <a:schemeClr val="tx1"/>
                  </a:glow>
                  <a:outerShdw blurRad="38100" dist="38100" dir="2700000" algn="tl">
                    <a:srgbClr val="000000">
                      <a:alpha val="43137"/>
                    </a:srgbClr>
                  </a:outerShdw>
                </a:effectLst>
                <a:latin typeface="Arial" charset="0"/>
                <a:cs typeface="Arial" charset="0"/>
              </a:rPr>
              <a:t>584</a:t>
            </a:r>
          </a:p>
        </p:txBody>
      </p:sp>
      <p:sp>
        <p:nvSpPr>
          <p:cNvPr id="26629" name="Rectangle 5"/>
          <p:cNvSpPr>
            <a:spLocks noChangeArrowheads="1"/>
          </p:cNvSpPr>
          <p:nvPr/>
        </p:nvSpPr>
        <p:spPr bwMode="auto">
          <a:xfrm>
            <a:off x="838200" y="1524000"/>
            <a:ext cx="7772400" cy="4800600"/>
          </a:xfrm>
          <a:prstGeom prst="rect">
            <a:avLst/>
          </a:prstGeom>
          <a:noFill/>
          <a:ln w="9525">
            <a:noFill/>
            <a:miter lim="800000"/>
            <a:headEnd/>
            <a:tailEnd/>
          </a:ln>
          <a:effectLst/>
        </p:spPr>
        <p:txBody>
          <a:bodyPr/>
          <a:lstStyle/>
          <a:p>
            <a:pPr marL="342900" indent="-342900">
              <a:spcBef>
                <a:spcPct val="20000"/>
              </a:spcBef>
              <a:buFontTx/>
              <a:buChar char="•"/>
              <a:defRPr/>
            </a:pP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A Hebrew prophet</a:t>
            </a:r>
            <a:r>
              <a:rPr lang="uk-UA"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s ministry and message were intimately bound up with the conditions in which the people to whom he preached lived, and Amos</a:t>
            </a:r>
            <a:r>
              <a:rPr lang="uk-UA"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book is no exception. </a:t>
            </a:r>
          </a:p>
          <a:p>
            <a:pPr marL="342900" indent="-342900">
              <a:spcBef>
                <a:spcPct val="20000"/>
              </a:spcBef>
              <a:buFontTx/>
              <a:buChar char="•"/>
              <a:defRPr/>
            </a:pP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Israel under Jeroboam II had economic prosperity</a:t>
            </a:r>
          </a:p>
          <a:p>
            <a:pPr marL="342900" indent="-342900">
              <a:spcBef>
                <a:spcPct val="20000"/>
              </a:spcBef>
              <a:buFontTx/>
              <a:buChar char="•"/>
              <a:defRPr/>
            </a:pPr>
            <a:r>
              <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But they </a:t>
            </a: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abused the peasant class </a:t>
            </a:r>
          </a:p>
          <a:p>
            <a:pPr marL="342900" indent="-342900">
              <a:spcBef>
                <a:spcPct val="20000"/>
              </a:spcBef>
              <a:buFontTx/>
              <a:buChar char="•"/>
              <a:defRPr/>
            </a:pPr>
            <a:r>
              <a:rPr lang="en-US"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Social conditions in Samaria affected religious habits</a:t>
            </a:r>
            <a:r>
              <a:rPr lang="en-GB" sz="3200" b="1" dirty="0">
                <a:solidFill>
                  <a:schemeClr val="bg1"/>
                </a:solidFill>
                <a:effectLst>
                  <a:glow rad="152400">
                    <a:schemeClr val="tx1"/>
                  </a:glow>
                  <a:outerShdw blurRad="38100" dist="38100" dir="2700000" algn="tl">
                    <a:srgbClr val="000000">
                      <a:alpha val="43137"/>
                    </a:srgbClr>
                  </a:outerShdw>
                </a:effectLst>
                <a:latin typeface="Arial"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 calcmode="lin" valueType="num">
                                      <p:cBhvr additive="base">
                                        <p:cTn id="7" dur="500" fill="hold"/>
                                        <p:tgtEl>
                                          <p:spTgt spid="266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9">
                                            <p:txEl>
                                              <p:pRg st="1" end="1"/>
                                            </p:txEl>
                                          </p:spTgt>
                                        </p:tgtEl>
                                        <p:attrNameLst>
                                          <p:attrName>style.visibility</p:attrName>
                                        </p:attrNameLst>
                                      </p:cBhvr>
                                      <p:to>
                                        <p:strVal val="visible"/>
                                      </p:to>
                                    </p:set>
                                    <p:anim calcmode="lin" valueType="num">
                                      <p:cBhvr additive="base">
                                        <p:cTn id="13" dur="500" fill="hold"/>
                                        <p:tgtEl>
                                          <p:spTgt spid="2662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9">
                                            <p:txEl>
                                              <p:pRg st="2" end="2"/>
                                            </p:txEl>
                                          </p:spTgt>
                                        </p:tgtEl>
                                        <p:attrNameLst>
                                          <p:attrName>style.visibility</p:attrName>
                                        </p:attrNameLst>
                                      </p:cBhvr>
                                      <p:to>
                                        <p:strVal val="visible"/>
                                      </p:to>
                                    </p:set>
                                    <p:anim calcmode="lin" valueType="num">
                                      <p:cBhvr additive="base">
                                        <p:cTn id="19" dur="500" fill="hold"/>
                                        <p:tgtEl>
                                          <p:spTgt spid="2662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9">
                                            <p:txEl>
                                              <p:pRg st="3" end="3"/>
                                            </p:txEl>
                                          </p:spTgt>
                                        </p:tgtEl>
                                        <p:attrNameLst>
                                          <p:attrName>style.visibility</p:attrName>
                                        </p:attrNameLst>
                                      </p:cBhvr>
                                      <p:to>
                                        <p:strVal val="visible"/>
                                      </p:to>
                                    </p:set>
                                    <p:anim calcmode="lin" valueType="num">
                                      <p:cBhvr additive="base">
                                        <p:cTn id="25" dur="500" fill="hold"/>
                                        <p:tgtEl>
                                          <p:spTgt spid="2662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546"/>
            <a:ext cx="9142699" cy="68374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Amos</a:t>
            </a:r>
          </a:p>
        </p:txBody>
      </p:sp>
      <p:sp>
        <p:nvSpPr>
          <p:cNvPr id="5" name="Rectangle 2"/>
          <p:cNvSpPr txBox="1">
            <a:spLocks noChangeArrowheads="1"/>
          </p:cNvSpPr>
          <p:nvPr/>
        </p:nvSpPr>
        <p:spPr bwMode="auto">
          <a:xfrm>
            <a:off x="871" y="4615322"/>
            <a:ext cx="9144000" cy="19820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The first prophet to preach Israel</a:t>
            </a:r>
            <a:r>
              <a:rPr lang="uk-UA" b="1" dirty="0">
                <a:solidFill>
                  <a:srgbClr val="FFFFFF"/>
                </a:solidFill>
                <a:effectLst>
                  <a:glow rad="127000">
                    <a:srgbClr val="000000"/>
                  </a:glow>
                </a:effectLst>
                <a:latin typeface="Arial" charset="0"/>
                <a:ea typeface="ＭＳ Ｐゴシック" charset="0"/>
                <a:cs typeface="ＭＳ Ｐゴシック" charset="0"/>
              </a:rPr>
              <a:t>'</a:t>
            </a:r>
            <a:r>
              <a:rPr lang="en-US" b="1" dirty="0">
                <a:solidFill>
                  <a:srgbClr val="FFFFFF"/>
                </a:solidFill>
                <a:effectLst>
                  <a:glow rad="127000">
                    <a:srgbClr val="000000"/>
                  </a:glow>
                </a:effectLst>
                <a:latin typeface="Arial" charset="0"/>
                <a:ea typeface="ＭＳ Ｐゴシック" charset="0"/>
                <a:cs typeface="ＭＳ Ｐゴシック" charset="0"/>
              </a:rPr>
              <a:t>s captivity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9829525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152400"/>
            <a:ext cx="7772400" cy="1143000"/>
          </a:xfrm>
        </p:spPr>
        <p:txBody>
          <a:bodyPr/>
          <a:lstStyle/>
          <a:p>
            <a:pPr eaLnBrk="1" hangingPunct="1">
              <a:defRPr/>
            </a:pPr>
            <a:r>
              <a:rPr lang="en-US" b="1">
                <a:solidFill>
                  <a:schemeClr val="bg1"/>
                </a:solidFill>
                <a:effectLst>
                  <a:glow rad="228600">
                    <a:schemeClr val="tx1"/>
                  </a:glow>
                </a:effectLst>
                <a:latin typeface="Arial" charset="0"/>
                <a:ea typeface="ＭＳ Ｐゴシック" charset="0"/>
                <a:cs typeface="Arial" charset="0"/>
              </a:rPr>
              <a:t>Characteristics</a:t>
            </a:r>
            <a:endParaRPr lang="en-GB" b="1">
              <a:solidFill>
                <a:schemeClr val="bg1"/>
              </a:solidFill>
              <a:effectLst>
                <a:glow rad="228600">
                  <a:schemeClr val="tx1"/>
                </a:glow>
              </a:effectLst>
              <a:latin typeface="Arial" charset="0"/>
              <a:ea typeface="ＭＳ Ｐゴシック" charset="0"/>
              <a:cs typeface="Times New Roman" charset="0"/>
            </a:endParaRPr>
          </a:p>
        </p:txBody>
      </p:sp>
      <p:sp>
        <p:nvSpPr>
          <p:cNvPr id="84995" name="Text Box 4"/>
          <p:cNvSpPr txBox="1">
            <a:spLocks noChangeArrowheads="1"/>
          </p:cNvSpPr>
          <p:nvPr/>
        </p:nvSpPr>
        <p:spPr bwMode="auto">
          <a:xfrm>
            <a:off x="8426450" y="76200"/>
            <a:ext cx="61259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000" b="1">
                <a:solidFill>
                  <a:schemeClr val="bg1"/>
                </a:solidFill>
                <a:effectLst>
                  <a:glow rad="228600">
                    <a:schemeClr val="tx1"/>
                  </a:glow>
                </a:effectLst>
                <a:latin typeface="Arial" charset="0"/>
                <a:cs typeface="Arial" charset="0"/>
              </a:rPr>
              <a:t>585</a:t>
            </a:r>
          </a:p>
        </p:txBody>
      </p:sp>
      <p:sp>
        <p:nvSpPr>
          <p:cNvPr id="22533" name="Rectangle 5"/>
          <p:cNvSpPr>
            <a:spLocks noChangeArrowheads="1"/>
          </p:cNvSpPr>
          <p:nvPr/>
        </p:nvSpPr>
        <p:spPr bwMode="auto">
          <a:xfrm>
            <a:off x="228600" y="1295400"/>
            <a:ext cx="86868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14350" indent="-514350">
              <a:spcBef>
                <a:spcPct val="20000"/>
              </a:spcBef>
              <a:buFont typeface="+mj-lt"/>
              <a:buAutoNum type="alphaUcPeriod"/>
              <a:defRPr/>
            </a:pPr>
            <a:r>
              <a:rPr lang="en-US" sz="3200" b="1" dirty="0">
                <a:solidFill>
                  <a:schemeClr val="bg1"/>
                </a:solidFill>
                <a:effectLst>
                  <a:glow rad="228600">
                    <a:schemeClr val="tx1"/>
                  </a:glow>
                </a:effectLst>
                <a:latin typeface="Arial" charset="0"/>
                <a:cs typeface="Times New Roman" charset="0"/>
              </a:rPr>
              <a:t>The most negative of the prophets</a:t>
            </a:r>
            <a:r>
              <a:rPr lang="en-GB" sz="3200" b="1" dirty="0">
                <a:solidFill>
                  <a:schemeClr val="bg1"/>
                </a:solidFill>
                <a:effectLst>
                  <a:glow rad="228600">
                    <a:schemeClr val="tx1"/>
                  </a:glow>
                </a:effectLst>
                <a:latin typeface="Arial" charset="0"/>
                <a:cs typeface="Arial" charset="0"/>
              </a:rPr>
              <a:t> with only 8 positive verses (9:8-15)</a:t>
            </a:r>
          </a:p>
          <a:p>
            <a:pPr marL="514350" indent="-514350">
              <a:spcBef>
                <a:spcPct val="20000"/>
              </a:spcBef>
              <a:buFont typeface="+mj-lt"/>
              <a:buAutoNum type="alphaUcPeriod"/>
              <a:defRPr/>
            </a:pPr>
            <a:r>
              <a:rPr lang="en-US" sz="3200" b="1" dirty="0">
                <a:solidFill>
                  <a:schemeClr val="bg1"/>
                </a:solidFill>
                <a:effectLst>
                  <a:glow rad="228600">
                    <a:schemeClr val="tx1"/>
                  </a:glow>
                </a:effectLst>
                <a:latin typeface="Arial" charset="0"/>
                <a:cs typeface="Times New Roman" charset="0"/>
              </a:rPr>
              <a:t>Blunt businessman-like language</a:t>
            </a:r>
          </a:p>
          <a:p>
            <a:pPr marL="514350" indent="-514350">
              <a:spcBef>
                <a:spcPct val="20000"/>
              </a:spcBef>
              <a:buFont typeface="+mj-lt"/>
              <a:buAutoNum type="alphaUcPeriod"/>
              <a:defRPr/>
            </a:pPr>
            <a:r>
              <a:rPr lang="en-US" sz="3200" b="1" dirty="0">
                <a:solidFill>
                  <a:schemeClr val="bg1"/>
                </a:solidFill>
                <a:effectLst>
                  <a:glow rad="228600">
                    <a:schemeClr val="tx1"/>
                  </a:glow>
                </a:effectLst>
                <a:latin typeface="Arial" charset="0"/>
                <a:cs typeface="Times New Roman" charset="0"/>
              </a:rPr>
              <a:t>First prophet to condemn not only Israel and Judah, but also the surrounding nations</a:t>
            </a:r>
          </a:p>
          <a:p>
            <a:pPr marL="514350" indent="-514350">
              <a:spcBef>
                <a:spcPct val="20000"/>
              </a:spcBef>
              <a:buFont typeface="+mj-lt"/>
              <a:buAutoNum type="alphaUcPeriod"/>
              <a:defRPr/>
            </a:pPr>
            <a:r>
              <a:rPr lang="en-US" sz="3200" b="1" dirty="0">
                <a:solidFill>
                  <a:schemeClr val="bg1"/>
                </a:solidFill>
                <a:effectLst>
                  <a:glow rad="228600">
                    <a:schemeClr val="tx1"/>
                  </a:glow>
                </a:effectLst>
                <a:latin typeface="Arial" charset="0"/>
                <a:cs typeface="Times New Roman" charset="0"/>
              </a:rPr>
              <a:t>The object of intense study</a:t>
            </a:r>
            <a:r>
              <a:rPr lang="en-GB" sz="3200" b="1" dirty="0">
                <a:solidFill>
                  <a:schemeClr val="bg1"/>
                </a:solidFill>
                <a:effectLst>
                  <a:glow rad="228600">
                    <a:schemeClr val="tx1"/>
                  </a:glow>
                </a:effectLst>
                <a:latin typeface="Arial" charset="0"/>
                <a:cs typeface="Arial" charset="0"/>
              </a:rPr>
              <a:t> (60 different </a:t>
            </a:r>
            <a:r>
              <a:rPr lang="en-US" sz="3200" b="1" dirty="0">
                <a:solidFill>
                  <a:schemeClr val="bg1"/>
                </a:solidFill>
                <a:effectLst>
                  <a:glow rad="228600">
                    <a:schemeClr val="tx1"/>
                  </a:glow>
                </a:effectLst>
                <a:latin typeface="Arial" charset="0"/>
                <a:cs typeface="Times New Roman" charset="0"/>
              </a:rPr>
              <a:t>commentaries)</a:t>
            </a:r>
            <a:endParaRPr lang="en-GB" sz="3200" b="1" dirty="0">
              <a:solidFill>
                <a:schemeClr val="bg1"/>
              </a:solidFill>
              <a:effectLst>
                <a:glow rad="228600">
                  <a:schemeClr val="tx1"/>
                </a:glow>
              </a:effectLst>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692696"/>
            <a:ext cx="9303854" cy="6200147"/>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en-US" sz="4000" b="1" dirty="0">
                <a:solidFill>
                  <a:srgbClr val="FFFFFF"/>
                </a:solidFill>
                <a:latin typeface="Arial" charset="0"/>
                <a:ea typeface="ＭＳ Ｐゴシック" charset="0"/>
                <a:cs typeface="Arial" charset="0"/>
              </a:rPr>
              <a:t>How does God respond to </a:t>
            </a:r>
            <a:r>
              <a:rPr lang="en-US" sz="4000" b="1" dirty="0">
                <a:solidFill>
                  <a:srgbClr val="FFFF00"/>
                </a:solidFill>
                <a:latin typeface="Arial" charset="0"/>
                <a:ea typeface="ＭＳ Ｐゴシック" charset="0"/>
                <a:cs typeface="Arial" charset="0"/>
              </a:rPr>
              <a:t>injustice</a:t>
            </a:r>
            <a:r>
              <a:rPr lang="en-US" sz="4000" b="1" dirty="0">
                <a:solidFill>
                  <a:srgbClr val="FFFFFF"/>
                </a:solidFill>
                <a:latin typeface="Arial" charset="0"/>
                <a:ea typeface="ＭＳ Ｐゴシック" charset="0"/>
                <a:cs typeface="Arial" charset="0"/>
              </a:rPr>
              <a:t>?</a:t>
            </a:r>
          </a:p>
        </p:txBody>
      </p:sp>
      <p:sp>
        <p:nvSpPr>
          <p:cNvPr id="35846" name="Rectangle 6"/>
          <p:cNvSpPr>
            <a:spLocks noChangeArrowheads="1"/>
          </p:cNvSpPr>
          <p:nvPr/>
        </p:nvSpPr>
        <p:spPr bwMode="auto">
          <a:xfrm>
            <a:off x="179512" y="836712"/>
            <a:ext cx="4392488" cy="936104"/>
          </a:xfrm>
          <a:prstGeom prst="rect">
            <a:avLst/>
          </a:prstGeom>
          <a:noFill/>
          <a:ln w="9525">
            <a:noFill/>
            <a:miter lim="800000"/>
            <a:headEnd/>
            <a:tailEnd/>
          </a:ln>
          <a:effectLst/>
        </p:spPr>
        <p:txBody>
          <a:bodyPr/>
          <a:lstStyle/>
          <a:p>
            <a:pPr>
              <a:spcBef>
                <a:spcPct val="20000"/>
              </a:spcBef>
              <a:defRPr/>
            </a:pPr>
            <a:r>
              <a:rPr lang="en-SG" sz="4000" b="1" dirty="0">
                <a:effectLst/>
                <a:latin typeface="Arial" charset="0"/>
                <a:ea typeface="Times New Roman" charset="0"/>
              </a:rPr>
              <a:t>Two ways...</a:t>
            </a:r>
            <a:endParaRPr lang="en-GB" sz="4000" b="1" dirty="0">
              <a:effectLst/>
              <a:latin typeface="Arial" charset="0"/>
              <a:ea typeface="Times New Roman" charset="0"/>
            </a:endParaRPr>
          </a:p>
        </p:txBody>
      </p:sp>
    </p:spTree>
    <p:extLst>
      <p:ext uri="{BB962C8B-B14F-4D97-AF65-F5344CB8AC3E}">
        <p14:creationId xmlns:p14="http://schemas.microsoft.com/office/powerpoint/2010/main" val="1313578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2"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3"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4"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5"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6"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12647"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cs typeface="Arial" charset="0"/>
            </a:endParaRPr>
          </a:p>
        </p:txBody>
      </p:sp>
      <p:sp>
        <p:nvSpPr>
          <p:cNvPr id="18441" name="Text Box 10"/>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000000"/>
                  </a:outerShdw>
                </a:effectLst>
                <a:latin typeface="Arial" charset="0"/>
                <a:cs typeface="Arial" charset="0"/>
              </a:rPr>
              <a:t>342</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Obadiah</a:t>
            </a: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Jonah</a:t>
            </a: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Amos</a:t>
            </a:r>
          </a:p>
        </p:txBody>
      </p:sp>
      <p:sp>
        <p:nvSpPr>
          <p:cNvPr id="112669"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12670" name="Rectangle 33"/>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kumimoji="1" lang="en-US" sz="2800">
                <a:solidFill>
                  <a:srgbClr val="EAEAEA"/>
                </a:solidFill>
                <a:latin typeface="Arial" charset="0"/>
                <a:cs typeface="Arial" charset="0"/>
              </a:rPr>
              <a:t>Key Dates</a:t>
            </a:r>
          </a:p>
        </p:txBody>
      </p:sp>
      <p:sp>
        <p:nvSpPr>
          <p:cNvPr id="112671"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200" kern="10">
                <a:ln w="9525">
                  <a:round/>
                  <a:headEnd/>
                  <a:tailEnd/>
                </a:ln>
                <a:gradFill rotWithShape="1">
                  <a:gsLst>
                    <a:gs pos="0">
                      <a:srgbClr val="FFFFCC"/>
                    </a:gs>
                    <a:gs pos="100000">
                      <a:srgbClr val="FF9999"/>
                    </a:gs>
                  </a:gsLst>
                  <a:lin ang="5400000" scaled="1"/>
                </a:gradFill>
                <a:latin typeface="Arial"/>
                <a:ea typeface="Arial"/>
                <a:cs typeface="Arial"/>
              </a:rPr>
              <a:t>Placing the Prophets</a:t>
            </a:r>
          </a:p>
        </p:txBody>
      </p:sp>
      <p:sp>
        <p:nvSpPr>
          <p:cNvPr id="3" name="Frame 2"/>
          <p:cNvSpPr/>
          <p:nvPr/>
        </p:nvSpPr>
        <p:spPr bwMode="auto">
          <a:xfrm>
            <a:off x="1259632" y="2708920"/>
            <a:ext cx="3528392" cy="1800200"/>
          </a:xfrm>
          <a:prstGeom prst="fram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
        <p:nvSpPr>
          <p:cNvPr id="21" name="Rectangle 33"/>
          <p:cNvSpPr>
            <a:spLocks noChangeArrowheads="1"/>
          </p:cNvSpPr>
          <p:nvPr/>
        </p:nvSpPr>
        <p:spPr bwMode="auto">
          <a:xfrm>
            <a:off x="1907704" y="4293096"/>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en-US" sz="3200" b="1">
                <a:solidFill>
                  <a:schemeClr val="bg2"/>
                </a:solidFill>
                <a:latin typeface="Arial" charset="0"/>
                <a:cs typeface="Arial" charset="0"/>
              </a:rPr>
              <a:t>PAST</a:t>
            </a:r>
          </a:p>
        </p:txBody>
      </p:sp>
      <p:sp>
        <p:nvSpPr>
          <p:cNvPr id="22" name="Frame 21"/>
          <p:cNvSpPr/>
          <p:nvPr/>
        </p:nvSpPr>
        <p:spPr bwMode="auto">
          <a:xfrm>
            <a:off x="5606842" y="4681766"/>
            <a:ext cx="3528392" cy="1800200"/>
          </a:xfrm>
          <a:prstGeom prst="fram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
        <p:nvSpPr>
          <p:cNvPr id="23" name="Rectangle 33"/>
          <p:cNvSpPr>
            <a:spLocks noChangeArrowheads="1"/>
          </p:cNvSpPr>
          <p:nvPr/>
        </p:nvSpPr>
        <p:spPr bwMode="auto">
          <a:xfrm>
            <a:off x="6254914" y="6265942"/>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en-US" sz="3200" b="1">
                <a:solidFill>
                  <a:schemeClr val="bg2"/>
                </a:solidFill>
                <a:latin typeface="Arial" charset="0"/>
                <a:cs typeface="Arial" charset="0"/>
              </a:rPr>
              <a:t>FUTURE</a:t>
            </a:r>
          </a:p>
        </p:txBody>
      </p:sp>
      <p:sp>
        <p:nvSpPr>
          <p:cNvPr id="24" name="Rectangle 33"/>
          <p:cNvSpPr>
            <a:spLocks noChangeArrowheads="1"/>
          </p:cNvSpPr>
          <p:nvPr/>
        </p:nvSpPr>
        <p:spPr bwMode="auto">
          <a:xfrm>
            <a:off x="6300192" y="4509120"/>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en-US" sz="3200" b="1">
                <a:solidFill>
                  <a:schemeClr val="bg2"/>
                </a:solidFill>
                <a:latin typeface="Arial" charset="0"/>
                <a:cs typeface="Arial" charset="0"/>
              </a:rPr>
              <a:t>9:8-15</a:t>
            </a:r>
          </a:p>
        </p:txBody>
      </p:sp>
      <p:sp>
        <p:nvSpPr>
          <p:cNvPr id="25" name="Rectangle 33"/>
          <p:cNvSpPr>
            <a:spLocks noChangeArrowheads="1"/>
          </p:cNvSpPr>
          <p:nvPr/>
        </p:nvSpPr>
        <p:spPr bwMode="auto">
          <a:xfrm>
            <a:off x="1907704" y="2492896"/>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en-US" sz="3200" b="1">
                <a:solidFill>
                  <a:schemeClr val="bg2"/>
                </a:solidFill>
                <a:latin typeface="Arial" charset="0"/>
                <a:cs typeface="Arial" charset="0"/>
              </a:rPr>
              <a:t>1:1–9:7</a:t>
            </a:r>
          </a:p>
        </p:txBody>
      </p:sp>
    </p:spTree>
    <p:extLst>
      <p:ext uri="{BB962C8B-B14F-4D97-AF65-F5344CB8AC3E}">
        <p14:creationId xmlns:p14="http://schemas.microsoft.com/office/powerpoint/2010/main" val="161481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God </a:t>
            </a:r>
            <a:r>
              <a:rPr lang="en-US" b="1" dirty="0">
                <a:solidFill>
                  <a:srgbClr val="FFFF00"/>
                </a:solidFill>
                <a:effectLst>
                  <a:glow rad="127000">
                    <a:schemeClr val="tx1"/>
                  </a:glow>
                </a:effectLst>
                <a:latin typeface="Arial" charset="0"/>
                <a:ea typeface="ＭＳ Ｐゴシック" charset="0"/>
                <a:cs typeface="ＭＳ Ｐゴシック" charset="0"/>
              </a:rPr>
              <a:t>judged</a:t>
            </a:r>
            <a:r>
              <a:rPr lang="en-US" b="1" dirty="0">
                <a:effectLst>
                  <a:glow rad="127000">
                    <a:schemeClr val="tx1"/>
                  </a:glow>
                </a:effectLst>
                <a:latin typeface="Arial" charset="0"/>
                <a:ea typeface="ＭＳ Ｐゴシック" charset="0"/>
                <a:cs typeface="ＭＳ Ｐゴシック" charset="0"/>
              </a:rPr>
              <a:t> injustice in Israel (Amos 1:1–9:7).</a:t>
            </a:r>
          </a:p>
        </p:txBody>
      </p:sp>
      <p:pic>
        <p:nvPicPr>
          <p:cNvPr id="2" name="Picture 1"/>
          <p:cNvPicPr>
            <a:picLocks noChangeAspect="1"/>
          </p:cNvPicPr>
          <p:nvPr/>
        </p:nvPicPr>
        <p:blipFill>
          <a:blip r:embed="rId3"/>
          <a:stretch>
            <a:fillRect/>
          </a:stretch>
        </p:blipFill>
        <p:spPr>
          <a:xfrm>
            <a:off x="0" y="1628800"/>
            <a:ext cx="9141958" cy="5229200"/>
          </a:xfrm>
          <a:prstGeom prst="rect">
            <a:avLst/>
          </a:prstGeom>
        </p:spPr>
      </p:pic>
    </p:spTree>
    <p:extLst>
      <p:ext uri="{BB962C8B-B14F-4D97-AF65-F5344CB8AC3E}">
        <p14:creationId xmlns:p14="http://schemas.microsoft.com/office/powerpoint/2010/main" val="25353619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38" name="Picture 13" descr="j02403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533400"/>
            <a:ext cx="2074863"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1139" name="Object 2"/>
          <p:cNvGraphicFramePr>
            <a:graphicFrameLocks noChangeAspect="1"/>
          </p:cNvGraphicFramePr>
          <p:nvPr/>
        </p:nvGraphicFramePr>
        <p:xfrm>
          <a:off x="0" y="0"/>
          <a:ext cx="9448800" cy="6858000"/>
        </p:xfrm>
        <a:graphic>
          <a:graphicData uri="http://schemas.openxmlformats.org/presentationml/2006/ole">
            <mc:AlternateContent xmlns:mc="http://schemas.openxmlformats.org/markup-compatibility/2006">
              <mc:Choice xmlns:v="urn:schemas-microsoft-com:vml" Requires="v">
                <p:oleObj name="Photo Editor Photo" r:id="rId4" imgW="6447619" imgH="7059010" progId="MSPhotoEd.3">
                  <p:embed/>
                </p:oleObj>
              </mc:Choice>
              <mc:Fallback>
                <p:oleObj name="Photo Editor Photo" r:id="rId4" imgW="6447619" imgH="7059010"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4445" t="3951" r="3703" b="7161"/>
                      <a:stretch>
                        <a:fillRect/>
                      </a:stretch>
                    </p:blipFill>
                    <p:spPr bwMode="auto">
                      <a:xfrm>
                        <a:off x="0" y="0"/>
                        <a:ext cx="94488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1140" name="Rectangle 24"/>
          <p:cNvSpPr>
            <a:spLocks noGrp="1" noChangeArrowheads="1"/>
          </p:cNvSpPr>
          <p:nvPr>
            <p:ph type="title" idx="4294967295"/>
          </p:nvPr>
        </p:nvSpPr>
        <p:spPr>
          <a:xfrm>
            <a:off x="0" y="0"/>
            <a:ext cx="3581400" cy="2308324"/>
          </a:xfrm>
          <a:solidFill>
            <a:srgbClr val="0000CC"/>
          </a:solidFill>
        </p:spPr>
        <p:txBody>
          <a:bodyPr anchor="t">
            <a:spAutoFit/>
          </a:bodyPr>
          <a:lstStyle/>
          <a:p>
            <a:pPr algn="l" eaLnBrk="1" hangingPunct="1">
              <a:spcBef>
                <a:spcPct val="50000"/>
              </a:spcBef>
            </a:pPr>
            <a:r>
              <a:rPr lang="en-US" sz="3600" b="1">
                <a:solidFill>
                  <a:schemeClr val="bg1"/>
                </a:solidFill>
                <a:latin typeface="Arial" charset="0"/>
                <a:ea typeface="ＭＳ Ｐゴシック" charset="0"/>
                <a:cs typeface="Arial" charset="0"/>
              </a:rPr>
              <a:t>Judgment Against the Nations </a:t>
            </a:r>
            <a:br>
              <a:rPr lang="en-US" sz="3600" b="1">
                <a:solidFill>
                  <a:schemeClr val="bg1"/>
                </a:solidFill>
                <a:latin typeface="Arial" charset="0"/>
                <a:ea typeface="ＭＳ Ｐゴシック" charset="0"/>
                <a:cs typeface="Arial" charset="0"/>
              </a:rPr>
            </a:br>
            <a:r>
              <a:rPr lang="en-US" sz="3600" b="1">
                <a:solidFill>
                  <a:schemeClr val="bg1"/>
                </a:solidFill>
                <a:latin typeface="Arial" charset="0"/>
                <a:ea typeface="ＭＳ Ｐゴシック" charset="0"/>
                <a:cs typeface="Arial" charset="0"/>
              </a:rPr>
              <a:t>(Amos 1-2)</a:t>
            </a:r>
          </a:p>
        </p:txBody>
      </p:sp>
      <p:pic>
        <p:nvPicPr>
          <p:cNvPr id="19468" name="Picture 12" descr="j023512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0" y="1366838"/>
            <a:ext cx="1357313" cy="76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0" name="Picture 14" descr="j034585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62400" y="4343400"/>
            <a:ext cx="13462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1" name="Picture 15"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400800" y="0"/>
            <a:ext cx="1295400" cy="96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2" name="Picture 16"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19400" y="4437063"/>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3" name="Picture 17"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43400" y="457200"/>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4" name="Picture 18"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172200" y="3505200"/>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5" name="Picture 19"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19800" y="4953000"/>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6" name="Picture 20"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267200" y="4419600"/>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77" name="Picture 21"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95800" y="3001963"/>
            <a:ext cx="1295400"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78" name="Text Box 22"/>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eaLnBrk="0" hangingPunct="0">
              <a:defRPr/>
            </a:pPr>
            <a:r>
              <a:rPr lang="en-US" b="1">
                <a:latin typeface="Arial"/>
                <a:ea typeface="+mn-ea"/>
                <a:cs typeface="Arial"/>
              </a:rPr>
              <a:t>591</a:t>
            </a:r>
          </a:p>
        </p:txBody>
      </p:sp>
      <p:pic>
        <p:nvPicPr>
          <p:cNvPr id="19479" name="Picture 23" descr="j03500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38800" y="6067425"/>
            <a:ext cx="106680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468"/>
                                        </p:tgtEl>
                                        <p:attrNameLst>
                                          <p:attrName>style.visibility</p:attrName>
                                        </p:attrNameLst>
                                      </p:cBhvr>
                                      <p:to>
                                        <p:strVal val="visible"/>
                                      </p:to>
                                    </p:set>
                                    <p:anim calcmode="lin" valueType="num">
                                      <p:cBhvr>
                                        <p:cTn id="7" dur="500" fill="hold"/>
                                        <p:tgtEl>
                                          <p:spTgt spid="19468"/>
                                        </p:tgtEl>
                                        <p:attrNameLst>
                                          <p:attrName>ppt_w</p:attrName>
                                        </p:attrNameLst>
                                      </p:cBhvr>
                                      <p:tavLst>
                                        <p:tav tm="0">
                                          <p:val>
                                            <p:fltVal val="0"/>
                                          </p:val>
                                        </p:tav>
                                        <p:tav tm="100000">
                                          <p:val>
                                            <p:strVal val="#ppt_w"/>
                                          </p:val>
                                        </p:tav>
                                      </p:tavLst>
                                    </p:anim>
                                    <p:anim calcmode="lin" valueType="num">
                                      <p:cBhvr>
                                        <p:cTn id="8" dur="500" fill="hold"/>
                                        <p:tgtEl>
                                          <p:spTgt spid="19468"/>
                                        </p:tgtEl>
                                        <p:attrNameLst>
                                          <p:attrName>ppt_h</p:attrName>
                                        </p:attrNameLst>
                                      </p:cBhvr>
                                      <p:tavLst>
                                        <p:tav tm="0">
                                          <p:val>
                                            <p:fltVal val="0"/>
                                          </p:val>
                                        </p:tav>
                                        <p:tav tm="100000">
                                          <p:val>
                                            <p:strVal val="#ppt_h"/>
                                          </p:val>
                                        </p:tav>
                                      </p:tavLst>
                                    </p:anim>
                                    <p:anim calcmode="lin" valueType="num">
                                      <p:cBhvr>
                                        <p:cTn id="9" dur="500" fill="hold"/>
                                        <p:tgtEl>
                                          <p:spTgt spid="19468"/>
                                        </p:tgtEl>
                                        <p:attrNameLst>
                                          <p:attrName>style.rotation</p:attrName>
                                        </p:attrNameLst>
                                      </p:cBhvr>
                                      <p:tavLst>
                                        <p:tav tm="0">
                                          <p:val>
                                            <p:fltVal val="360"/>
                                          </p:val>
                                        </p:tav>
                                        <p:tav tm="100000">
                                          <p:val>
                                            <p:fltVal val="0"/>
                                          </p:val>
                                        </p:tav>
                                      </p:tavLst>
                                    </p:anim>
                                    <p:animEffect transition="in" filter="fade">
                                      <p:cBhvr>
                                        <p:cTn id="10" dur="500"/>
                                        <p:tgtEl>
                                          <p:spTgt spid="194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9470"/>
                                        </p:tgtEl>
                                        <p:attrNameLst>
                                          <p:attrName>style.visibility</p:attrName>
                                        </p:attrNameLst>
                                      </p:cBhvr>
                                      <p:to>
                                        <p:strVal val="visible"/>
                                      </p:to>
                                    </p:set>
                                    <p:anim calcmode="lin" valueType="num">
                                      <p:cBhvr>
                                        <p:cTn id="15" dur="1000" fill="hold"/>
                                        <p:tgtEl>
                                          <p:spTgt spid="19470"/>
                                        </p:tgtEl>
                                        <p:attrNameLst>
                                          <p:attrName>ppt_w</p:attrName>
                                        </p:attrNameLst>
                                      </p:cBhvr>
                                      <p:tavLst>
                                        <p:tav tm="0">
                                          <p:val>
                                            <p:strVal val="#ppt_w+.3"/>
                                          </p:val>
                                        </p:tav>
                                        <p:tav tm="100000">
                                          <p:val>
                                            <p:strVal val="#ppt_w"/>
                                          </p:val>
                                        </p:tav>
                                      </p:tavLst>
                                    </p:anim>
                                    <p:anim calcmode="lin" valueType="num">
                                      <p:cBhvr>
                                        <p:cTn id="16" dur="1000" fill="hold"/>
                                        <p:tgtEl>
                                          <p:spTgt spid="19470"/>
                                        </p:tgtEl>
                                        <p:attrNameLst>
                                          <p:attrName>ppt_h</p:attrName>
                                        </p:attrNameLst>
                                      </p:cBhvr>
                                      <p:tavLst>
                                        <p:tav tm="0">
                                          <p:val>
                                            <p:strVal val="#ppt_h"/>
                                          </p:val>
                                        </p:tav>
                                        <p:tav tm="100000">
                                          <p:val>
                                            <p:strVal val="#ppt_h"/>
                                          </p:val>
                                        </p:tav>
                                      </p:tavLst>
                                    </p:anim>
                                    <p:animEffect transition="in" filter="fade">
                                      <p:cBhvr>
                                        <p:cTn id="17" dur="1000"/>
                                        <p:tgtEl>
                                          <p:spTgt spid="194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entr" presetSubtype="0" fill="hold" nodeType="clickEffect">
                                  <p:stCondLst>
                                    <p:cond delay="0"/>
                                  </p:stCondLst>
                                  <p:childTnLst>
                                    <p:set>
                                      <p:cBhvr>
                                        <p:cTn id="21" dur="1" fill="hold">
                                          <p:stCondLst>
                                            <p:cond delay="0"/>
                                          </p:stCondLst>
                                        </p:cTn>
                                        <p:tgtEl>
                                          <p:spTgt spid="19471"/>
                                        </p:tgtEl>
                                        <p:attrNameLst>
                                          <p:attrName>style.visibility</p:attrName>
                                        </p:attrNameLst>
                                      </p:cBhvr>
                                      <p:to>
                                        <p:strVal val="visible"/>
                                      </p:to>
                                    </p:set>
                                    <p:animEffect transition="in" filter="fade">
                                      <p:cBhvr>
                                        <p:cTn id="22" dur="2000"/>
                                        <p:tgtEl>
                                          <p:spTgt spid="19471"/>
                                        </p:tgtEl>
                                      </p:cBhvr>
                                    </p:animEffect>
                                    <p:anim calcmode="lin" valueType="num">
                                      <p:cBhvr>
                                        <p:cTn id="23" dur="2000" fill="hold"/>
                                        <p:tgtEl>
                                          <p:spTgt spid="19471"/>
                                        </p:tgtEl>
                                        <p:attrNameLst>
                                          <p:attrName>style.rotation</p:attrName>
                                        </p:attrNameLst>
                                      </p:cBhvr>
                                      <p:tavLst>
                                        <p:tav tm="0">
                                          <p:val>
                                            <p:fltVal val="720"/>
                                          </p:val>
                                        </p:tav>
                                        <p:tav tm="100000">
                                          <p:val>
                                            <p:fltVal val="0"/>
                                          </p:val>
                                        </p:tav>
                                      </p:tavLst>
                                    </p:anim>
                                    <p:anim calcmode="lin" valueType="num">
                                      <p:cBhvr>
                                        <p:cTn id="24" dur="2000" fill="hold"/>
                                        <p:tgtEl>
                                          <p:spTgt spid="19471"/>
                                        </p:tgtEl>
                                        <p:attrNameLst>
                                          <p:attrName>ppt_h</p:attrName>
                                        </p:attrNameLst>
                                      </p:cBhvr>
                                      <p:tavLst>
                                        <p:tav tm="0">
                                          <p:val>
                                            <p:fltVal val="0"/>
                                          </p:val>
                                        </p:tav>
                                        <p:tav tm="100000">
                                          <p:val>
                                            <p:strVal val="#ppt_h"/>
                                          </p:val>
                                        </p:tav>
                                      </p:tavLst>
                                    </p:anim>
                                    <p:anim calcmode="lin" valueType="num">
                                      <p:cBhvr>
                                        <p:cTn id="25" dur="2000" fill="hold"/>
                                        <p:tgtEl>
                                          <p:spTgt spid="19471"/>
                                        </p:tgtEl>
                                        <p:attrNameLst>
                                          <p:attrName>ppt_w</p:attrName>
                                        </p:attrNameLst>
                                      </p:cBhvr>
                                      <p:tavLst>
                                        <p:tav tm="0">
                                          <p:val>
                                            <p:fltVal val="0"/>
                                          </p:val>
                                        </p:tav>
                                        <p:tav tm="100000">
                                          <p:val>
                                            <p:strVal val="#ppt_w"/>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9472"/>
                                        </p:tgtEl>
                                        <p:attrNameLst>
                                          <p:attrName>style.visibility</p:attrName>
                                        </p:attrNameLst>
                                      </p:cBhvr>
                                      <p:to>
                                        <p:strVal val="visible"/>
                                      </p:to>
                                    </p:set>
                                    <p:anim calcmode="lin" valueType="num">
                                      <p:cBhvr>
                                        <p:cTn id="30" dur="1000" fill="hold"/>
                                        <p:tgtEl>
                                          <p:spTgt spid="19472"/>
                                        </p:tgtEl>
                                        <p:attrNameLst>
                                          <p:attrName>ppt_w</p:attrName>
                                        </p:attrNameLst>
                                      </p:cBhvr>
                                      <p:tavLst>
                                        <p:tav tm="0">
                                          <p:val>
                                            <p:fltVal val="0"/>
                                          </p:val>
                                        </p:tav>
                                        <p:tav tm="100000">
                                          <p:val>
                                            <p:strVal val="#ppt_w"/>
                                          </p:val>
                                        </p:tav>
                                      </p:tavLst>
                                    </p:anim>
                                    <p:anim calcmode="lin" valueType="num">
                                      <p:cBhvr>
                                        <p:cTn id="31" dur="1000" fill="hold"/>
                                        <p:tgtEl>
                                          <p:spTgt spid="19472"/>
                                        </p:tgtEl>
                                        <p:attrNameLst>
                                          <p:attrName>ppt_h</p:attrName>
                                        </p:attrNameLst>
                                      </p:cBhvr>
                                      <p:tavLst>
                                        <p:tav tm="0">
                                          <p:val>
                                            <p:fltVal val="0"/>
                                          </p:val>
                                        </p:tav>
                                        <p:tav tm="100000">
                                          <p:val>
                                            <p:strVal val="#ppt_h"/>
                                          </p:val>
                                        </p:tav>
                                      </p:tavLst>
                                    </p:anim>
                                    <p:anim calcmode="lin" valueType="num">
                                      <p:cBhvr>
                                        <p:cTn id="32" dur="1000" fill="hold"/>
                                        <p:tgtEl>
                                          <p:spTgt spid="19472"/>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94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nodeType="clickEffect">
                                  <p:stCondLst>
                                    <p:cond delay="0"/>
                                  </p:stCondLst>
                                  <p:childTnLst>
                                    <p:set>
                                      <p:cBhvr>
                                        <p:cTn id="37" dur="1" fill="hold">
                                          <p:stCondLst>
                                            <p:cond delay="0"/>
                                          </p:stCondLst>
                                        </p:cTn>
                                        <p:tgtEl>
                                          <p:spTgt spid="19473"/>
                                        </p:tgtEl>
                                        <p:attrNameLst>
                                          <p:attrName>style.visibility</p:attrName>
                                        </p:attrNameLst>
                                      </p:cBhvr>
                                      <p:to>
                                        <p:strVal val="visible"/>
                                      </p:to>
                                    </p:set>
                                    <p:anim calcmode="lin" valueType="num">
                                      <p:cBhvr>
                                        <p:cTn id="38" dur="1000" fill="hold"/>
                                        <p:tgtEl>
                                          <p:spTgt spid="19473"/>
                                        </p:tgtEl>
                                        <p:attrNameLst>
                                          <p:attrName>ppt_w</p:attrName>
                                        </p:attrNameLst>
                                      </p:cBhvr>
                                      <p:tavLst>
                                        <p:tav tm="0">
                                          <p:val>
                                            <p:strVal val="#ppt_w*0.70"/>
                                          </p:val>
                                        </p:tav>
                                        <p:tav tm="100000">
                                          <p:val>
                                            <p:strVal val="#ppt_w"/>
                                          </p:val>
                                        </p:tav>
                                      </p:tavLst>
                                    </p:anim>
                                    <p:anim calcmode="lin" valueType="num">
                                      <p:cBhvr>
                                        <p:cTn id="39" dur="1000" fill="hold"/>
                                        <p:tgtEl>
                                          <p:spTgt spid="19473"/>
                                        </p:tgtEl>
                                        <p:attrNameLst>
                                          <p:attrName>ppt_h</p:attrName>
                                        </p:attrNameLst>
                                      </p:cBhvr>
                                      <p:tavLst>
                                        <p:tav tm="0">
                                          <p:val>
                                            <p:strVal val="#ppt_h"/>
                                          </p:val>
                                        </p:tav>
                                        <p:tav tm="100000">
                                          <p:val>
                                            <p:strVal val="#ppt_h"/>
                                          </p:val>
                                        </p:tav>
                                      </p:tavLst>
                                    </p:anim>
                                    <p:animEffect transition="in" filter="fade">
                                      <p:cBhvr>
                                        <p:cTn id="40" dur="1000"/>
                                        <p:tgtEl>
                                          <p:spTgt spid="1947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0" presetClass="entr" presetSubtype="0" fill="hold" nodeType="clickEffect">
                                  <p:stCondLst>
                                    <p:cond delay="0"/>
                                  </p:stCondLst>
                                  <p:childTnLst>
                                    <p:set>
                                      <p:cBhvr>
                                        <p:cTn id="44" dur="1" fill="hold">
                                          <p:stCondLst>
                                            <p:cond delay="0"/>
                                          </p:stCondLst>
                                        </p:cTn>
                                        <p:tgtEl>
                                          <p:spTgt spid="19479"/>
                                        </p:tgtEl>
                                        <p:attrNameLst>
                                          <p:attrName>style.visibility</p:attrName>
                                        </p:attrNameLst>
                                      </p:cBhvr>
                                      <p:to>
                                        <p:strVal val="visible"/>
                                      </p:to>
                                    </p:set>
                                    <p:animEffect transition="in" filter="fade">
                                      <p:cBhvr>
                                        <p:cTn id="45" dur="800" decel="100000"/>
                                        <p:tgtEl>
                                          <p:spTgt spid="19479"/>
                                        </p:tgtEl>
                                      </p:cBhvr>
                                    </p:animEffect>
                                    <p:anim calcmode="lin" valueType="num">
                                      <p:cBhvr>
                                        <p:cTn id="46" dur="800" decel="100000" fill="hold"/>
                                        <p:tgtEl>
                                          <p:spTgt spid="19479"/>
                                        </p:tgtEl>
                                        <p:attrNameLst>
                                          <p:attrName>style.rotation</p:attrName>
                                        </p:attrNameLst>
                                      </p:cBhvr>
                                      <p:tavLst>
                                        <p:tav tm="0">
                                          <p:val>
                                            <p:fltVal val="-90"/>
                                          </p:val>
                                        </p:tav>
                                        <p:tav tm="100000">
                                          <p:val>
                                            <p:fltVal val="0"/>
                                          </p:val>
                                        </p:tav>
                                      </p:tavLst>
                                    </p:anim>
                                    <p:anim calcmode="lin" valueType="num">
                                      <p:cBhvr>
                                        <p:cTn id="47" dur="800" decel="100000" fill="hold"/>
                                        <p:tgtEl>
                                          <p:spTgt spid="19479"/>
                                        </p:tgtEl>
                                        <p:attrNameLst>
                                          <p:attrName>ppt_x</p:attrName>
                                        </p:attrNameLst>
                                      </p:cBhvr>
                                      <p:tavLst>
                                        <p:tav tm="0">
                                          <p:val>
                                            <p:strVal val="#ppt_x+0.4"/>
                                          </p:val>
                                        </p:tav>
                                        <p:tav tm="100000">
                                          <p:val>
                                            <p:strVal val="#ppt_x-0.05"/>
                                          </p:val>
                                        </p:tav>
                                      </p:tavLst>
                                    </p:anim>
                                    <p:anim calcmode="lin" valueType="num">
                                      <p:cBhvr>
                                        <p:cTn id="48" dur="800" decel="100000" fill="hold"/>
                                        <p:tgtEl>
                                          <p:spTgt spid="1947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947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9479"/>
                                        </p:tgtEl>
                                        <p:attrNameLst>
                                          <p:attrName>ppt_y</p:attrName>
                                        </p:attrNameLst>
                                      </p:cBhvr>
                                      <p:tavLst>
                                        <p:tav tm="0">
                                          <p:val>
                                            <p:strVal val="#ppt_y+0.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nodeType="clickEffect">
                                  <p:stCondLst>
                                    <p:cond delay="0"/>
                                  </p:stCondLst>
                                  <p:childTnLst>
                                    <p:set>
                                      <p:cBhvr>
                                        <p:cTn id="54" dur="1" fill="hold">
                                          <p:stCondLst>
                                            <p:cond delay="0"/>
                                          </p:stCondLst>
                                        </p:cTn>
                                        <p:tgtEl>
                                          <p:spTgt spid="19474"/>
                                        </p:tgtEl>
                                        <p:attrNameLst>
                                          <p:attrName>style.visibility</p:attrName>
                                        </p:attrNameLst>
                                      </p:cBhvr>
                                      <p:to>
                                        <p:strVal val="visible"/>
                                      </p:to>
                                    </p:set>
                                    <p:anim calcmode="lin" valueType="num">
                                      <p:cBhvr>
                                        <p:cTn id="55" dur="500" decel="50000" fill="hold">
                                          <p:stCondLst>
                                            <p:cond delay="0"/>
                                          </p:stCondLst>
                                        </p:cTn>
                                        <p:tgtEl>
                                          <p:spTgt spid="19474"/>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9474"/>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9474"/>
                                        </p:tgtEl>
                                        <p:attrNameLst>
                                          <p:attrName>ppt_w</p:attrName>
                                        </p:attrNameLst>
                                      </p:cBhvr>
                                      <p:tavLst>
                                        <p:tav tm="0">
                                          <p:val>
                                            <p:strVal val="#ppt_w*.05"/>
                                          </p:val>
                                        </p:tav>
                                        <p:tav tm="100000">
                                          <p:val>
                                            <p:strVal val="#ppt_w"/>
                                          </p:val>
                                        </p:tav>
                                      </p:tavLst>
                                    </p:anim>
                                    <p:anim calcmode="lin" valueType="num">
                                      <p:cBhvr>
                                        <p:cTn id="58" dur="1000" fill="hold"/>
                                        <p:tgtEl>
                                          <p:spTgt spid="19474"/>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9474"/>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9474"/>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9474"/>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947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nodeType="clickEffect">
                                  <p:stCondLst>
                                    <p:cond delay="0"/>
                                  </p:stCondLst>
                                  <p:childTnLst>
                                    <p:set>
                                      <p:cBhvr>
                                        <p:cTn id="66" dur="1" fill="hold">
                                          <p:stCondLst>
                                            <p:cond delay="0"/>
                                          </p:stCondLst>
                                        </p:cTn>
                                        <p:tgtEl>
                                          <p:spTgt spid="19475"/>
                                        </p:tgtEl>
                                        <p:attrNameLst>
                                          <p:attrName>style.visibility</p:attrName>
                                        </p:attrNameLst>
                                      </p:cBhvr>
                                      <p:to>
                                        <p:strVal val="visible"/>
                                      </p:to>
                                    </p:set>
                                    <p:animEffect transition="in" filter="fade">
                                      <p:cBhvr>
                                        <p:cTn id="67" dur="800" decel="100000"/>
                                        <p:tgtEl>
                                          <p:spTgt spid="19475"/>
                                        </p:tgtEl>
                                      </p:cBhvr>
                                    </p:animEffect>
                                    <p:anim calcmode="lin" valueType="num">
                                      <p:cBhvr>
                                        <p:cTn id="68" dur="800" decel="100000" fill="hold"/>
                                        <p:tgtEl>
                                          <p:spTgt spid="19475"/>
                                        </p:tgtEl>
                                        <p:attrNameLst>
                                          <p:attrName>style.rotation</p:attrName>
                                        </p:attrNameLst>
                                      </p:cBhvr>
                                      <p:tavLst>
                                        <p:tav tm="0">
                                          <p:val>
                                            <p:fltVal val="-90"/>
                                          </p:val>
                                        </p:tav>
                                        <p:tav tm="100000">
                                          <p:val>
                                            <p:fltVal val="0"/>
                                          </p:val>
                                        </p:tav>
                                      </p:tavLst>
                                    </p:anim>
                                    <p:anim calcmode="lin" valueType="num">
                                      <p:cBhvr>
                                        <p:cTn id="69" dur="800" decel="100000" fill="hold"/>
                                        <p:tgtEl>
                                          <p:spTgt spid="19475"/>
                                        </p:tgtEl>
                                        <p:attrNameLst>
                                          <p:attrName>ppt_x</p:attrName>
                                        </p:attrNameLst>
                                      </p:cBhvr>
                                      <p:tavLst>
                                        <p:tav tm="0">
                                          <p:val>
                                            <p:strVal val="#ppt_x+0.4"/>
                                          </p:val>
                                        </p:tav>
                                        <p:tav tm="100000">
                                          <p:val>
                                            <p:strVal val="#ppt_x-0.05"/>
                                          </p:val>
                                        </p:tav>
                                      </p:tavLst>
                                    </p:anim>
                                    <p:anim calcmode="lin" valueType="num">
                                      <p:cBhvr>
                                        <p:cTn id="70" dur="800" decel="100000" fill="hold"/>
                                        <p:tgtEl>
                                          <p:spTgt spid="19475"/>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9475"/>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9475"/>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55" presetClass="entr" presetSubtype="0" fill="hold" nodeType="clickEffect">
                                  <p:stCondLst>
                                    <p:cond delay="0"/>
                                  </p:stCondLst>
                                  <p:childTnLst>
                                    <p:set>
                                      <p:cBhvr>
                                        <p:cTn id="76" dur="1" fill="hold">
                                          <p:stCondLst>
                                            <p:cond delay="0"/>
                                          </p:stCondLst>
                                        </p:cTn>
                                        <p:tgtEl>
                                          <p:spTgt spid="19476"/>
                                        </p:tgtEl>
                                        <p:attrNameLst>
                                          <p:attrName>style.visibility</p:attrName>
                                        </p:attrNameLst>
                                      </p:cBhvr>
                                      <p:to>
                                        <p:strVal val="visible"/>
                                      </p:to>
                                    </p:set>
                                    <p:anim calcmode="lin" valueType="num">
                                      <p:cBhvr>
                                        <p:cTn id="77" dur="1000" fill="hold"/>
                                        <p:tgtEl>
                                          <p:spTgt spid="19476"/>
                                        </p:tgtEl>
                                        <p:attrNameLst>
                                          <p:attrName>ppt_w</p:attrName>
                                        </p:attrNameLst>
                                      </p:cBhvr>
                                      <p:tavLst>
                                        <p:tav tm="0">
                                          <p:val>
                                            <p:strVal val="#ppt_w*0.70"/>
                                          </p:val>
                                        </p:tav>
                                        <p:tav tm="100000">
                                          <p:val>
                                            <p:strVal val="#ppt_w"/>
                                          </p:val>
                                        </p:tav>
                                      </p:tavLst>
                                    </p:anim>
                                    <p:anim calcmode="lin" valueType="num">
                                      <p:cBhvr>
                                        <p:cTn id="78" dur="1000" fill="hold"/>
                                        <p:tgtEl>
                                          <p:spTgt spid="19476"/>
                                        </p:tgtEl>
                                        <p:attrNameLst>
                                          <p:attrName>ppt_h</p:attrName>
                                        </p:attrNameLst>
                                      </p:cBhvr>
                                      <p:tavLst>
                                        <p:tav tm="0">
                                          <p:val>
                                            <p:strVal val="#ppt_h"/>
                                          </p:val>
                                        </p:tav>
                                        <p:tav tm="100000">
                                          <p:val>
                                            <p:strVal val="#ppt_h"/>
                                          </p:val>
                                        </p:tav>
                                      </p:tavLst>
                                    </p:anim>
                                    <p:animEffect transition="in" filter="fade">
                                      <p:cBhvr>
                                        <p:cTn id="79" dur="1000"/>
                                        <p:tgtEl>
                                          <p:spTgt spid="19476"/>
                                        </p:tgtEl>
                                      </p:cBhvr>
                                    </p:animEffect>
                                  </p:childTnLst>
                                </p:cTn>
                              </p:par>
                              <p:par>
                                <p:cTn id="80" presetID="0" presetClass="path" presetSubtype="0" accel="50000" decel="50000" fill="hold" nodeType="withEffect">
                                  <p:stCondLst>
                                    <p:cond delay="0"/>
                                  </p:stCondLst>
                                  <p:childTnLst>
                                    <p:animMotion origin="layout" path="M -5.55556E-7 6.66667E-6 C -0.00833 -0.00671 -0.01892 -0.00972 -0.025 -0.0199 C -0.0368 -0.03981 -0.03055 -0.03263 -0.04236 -0.04328 C -0.05208 -0.06249 -0.05937 -0.08472 -0.06493 -0.10671 C -0.06597 -0.1111 -0.06632 -0.1155 -0.06736 -0.1199 C -0.06892 -0.12661 -0.0724 -0.14004 -0.0724 -0.14004 C -0.07326 -0.14791 -0.075 -0.15555 -0.075 -0.16342 C -0.075 -0.1956 -0.07292 -0.24444 -0.0625 -0.27661 C -0.06128 -0.28032 -0.05868 -0.28286 -0.05746 -0.28657 C -0.05139 -0.30485 -0.05538 -0.31319 -0.03993 -0.3199 C -0.0375 -0.32222 -0.03507 -0.32476 -0.03246 -0.32661 C -0.03003 -0.32823 -0.02726 -0.32823 -0.025 -0.33009 C -0.02205 -0.33263 -0.02049 -0.33772 -0.01736 -0.34004 C -0.00781 -0.34722 0.00712 -0.35185 0.01754 -0.35671 C 0.02917 -0.35485 0.03924 -0.35786 0.04757 -0.34675 C 0.04965 -0.34397 0.05052 -0.33958 0.0526 -0.33657 C 0.05729 -0.32962 0.06441 -0.32499 0.06754 -0.31666 C 0.07083 -0.30786 0.07431 -0.29884 0.0776 -0.29004 C 0.08038 -0.28286 0.0875 -0.2699 0.0875 -0.2699 C 0.08837 -0.2655 0.08906 -0.2611 0.0901 -0.25671 C 0.09167 -0.24999 0.09514 -0.23657 0.09514 -0.23657 C 0.09254 -0.1956 0.08941 -0.17337 0.07257 -0.14004 C 0.06354 -0.1037 0.05521 -0.06689 0.04757 -0.03009 C 0.04566 -0.02129 0.04445 -0.00254 0.0375 0.00325 C 0.00712 0.02871 0.03229 -0.003 0.01754 0.01667 " pathEditMode="relative" ptsTypes="ffffffffffffffffffffffffA">
                                      <p:cBhvr>
                                        <p:cTn id="81" dur="5000" fill="hold"/>
                                        <p:tgtEl>
                                          <p:spTgt spid="19476"/>
                                        </p:tgtEl>
                                        <p:attrNameLst>
                                          <p:attrName>ppt_x</p:attrName>
                                          <p:attrName>ppt_y</p:attrName>
                                        </p:attrNameLst>
                                      </p:cBhvr>
                                    </p:animMotion>
                                  </p:childTnLst>
                                </p:cTn>
                              </p:par>
                            </p:childTnLst>
                          </p:cTn>
                        </p:par>
                      </p:childTnLst>
                    </p:cTn>
                  </p:par>
                  <p:par>
                    <p:cTn id="82" fill="hold" nodeType="clickPar">
                      <p:stCondLst>
                        <p:cond delay="indefinite"/>
                      </p:stCondLst>
                      <p:childTnLst>
                        <p:par>
                          <p:cTn id="83" fill="hold" nodeType="withGroup">
                            <p:stCondLst>
                              <p:cond delay="0"/>
                            </p:stCondLst>
                            <p:childTnLst>
                              <p:par>
                                <p:cTn id="84" presetID="35" presetClass="entr" presetSubtype="0" fill="hold" nodeType="clickEffect">
                                  <p:stCondLst>
                                    <p:cond delay="0"/>
                                  </p:stCondLst>
                                  <p:childTnLst>
                                    <p:set>
                                      <p:cBhvr>
                                        <p:cTn id="85" dur="1" fill="hold">
                                          <p:stCondLst>
                                            <p:cond delay="0"/>
                                          </p:stCondLst>
                                        </p:cTn>
                                        <p:tgtEl>
                                          <p:spTgt spid="19477"/>
                                        </p:tgtEl>
                                        <p:attrNameLst>
                                          <p:attrName>style.visibility</p:attrName>
                                        </p:attrNameLst>
                                      </p:cBhvr>
                                      <p:to>
                                        <p:strVal val="visible"/>
                                      </p:to>
                                    </p:set>
                                    <p:animEffect transition="in" filter="fade">
                                      <p:cBhvr>
                                        <p:cTn id="86" dur="2000"/>
                                        <p:tgtEl>
                                          <p:spTgt spid="19477"/>
                                        </p:tgtEl>
                                      </p:cBhvr>
                                    </p:animEffect>
                                    <p:anim calcmode="lin" valueType="num">
                                      <p:cBhvr>
                                        <p:cTn id="87" dur="2000" fill="hold"/>
                                        <p:tgtEl>
                                          <p:spTgt spid="19477"/>
                                        </p:tgtEl>
                                        <p:attrNameLst>
                                          <p:attrName>style.rotation</p:attrName>
                                        </p:attrNameLst>
                                      </p:cBhvr>
                                      <p:tavLst>
                                        <p:tav tm="0">
                                          <p:val>
                                            <p:fltVal val="720"/>
                                          </p:val>
                                        </p:tav>
                                        <p:tav tm="100000">
                                          <p:val>
                                            <p:fltVal val="0"/>
                                          </p:val>
                                        </p:tav>
                                      </p:tavLst>
                                    </p:anim>
                                    <p:anim calcmode="lin" valueType="num">
                                      <p:cBhvr>
                                        <p:cTn id="88" dur="2000" fill="hold"/>
                                        <p:tgtEl>
                                          <p:spTgt spid="19477"/>
                                        </p:tgtEl>
                                        <p:attrNameLst>
                                          <p:attrName>ppt_h</p:attrName>
                                        </p:attrNameLst>
                                      </p:cBhvr>
                                      <p:tavLst>
                                        <p:tav tm="0">
                                          <p:val>
                                            <p:fltVal val="0"/>
                                          </p:val>
                                        </p:tav>
                                        <p:tav tm="100000">
                                          <p:val>
                                            <p:strVal val="#ppt_h"/>
                                          </p:val>
                                        </p:tav>
                                      </p:tavLst>
                                    </p:anim>
                                    <p:anim calcmode="lin" valueType="num">
                                      <p:cBhvr>
                                        <p:cTn id="89" dur="2000" fill="hold"/>
                                        <p:tgtEl>
                                          <p:spTgt spid="19477"/>
                                        </p:tgtEl>
                                        <p:attrNameLst>
                                          <p:attrName>ppt_w</p:attrName>
                                        </p:attrNameLst>
                                      </p:cBhvr>
                                      <p:tavLst>
                                        <p:tav tm="0">
                                          <p:val>
                                            <p:fltVal val="0"/>
                                          </p:val>
                                        </p:tav>
                                        <p:tav tm="100000">
                                          <p:val>
                                            <p:strVal val="#ppt_w"/>
                                          </p:val>
                                        </p:tav>
                                      </p:tavLst>
                                    </p:anim>
                                  </p:childTnLst>
                                </p:cTn>
                              </p:par>
                            </p:childTnLst>
                          </p:cTn>
                        </p:par>
                        <p:par>
                          <p:cTn id="90" fill="hold" nodeType="afterGroup">
                            <p:stCondLst>
                              <p:cond delay="2000"/>
                            </p:stCondLst>
                            <p:childTnLst>
                              <p:par>
                                <p:cTn id="91" presetID="6" presetClass="emph" presetSubtype="0" fill="hold" nodeType="afterEffect">
                                  <p:stCondLst>
                                    <p:cond delay="0"/>
                                  </p:stCondLst>
                                  <p:childTnLst>
                                    <p:animScale>
                                      <p:cBhvr>
                                        <p:cTn id="92" dur="2000" fill="hold"/>
                                        <p:tgtEl>
                                          <p:spTgt spid="194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3"/>
            <a:ext cx="5508105" cy="1153740"/>
          </a:xfrm>
          <a:effectLst>
            <a:outerShdw blurRad="63500" dist="35921" dir="2700000" algn="ctr" rotWithShape="0">
              <a:schemeClr val="tx2">
                <a:alpha val="74998"/>
              </a:schemeClr>
            </a:outerShdw>
          </a:effectLst>
        </p:spPr>
        <p:txBody>
          <a:bodyPr anchor="t"/>
          <a:lstStyle/>
          <a:p>
            <a:pPr algn="l">
              <a:defRPr/>
            </a:pPr>
            <a:r>
              <a:rPr lang="en-US" sz="2800" b="1" dirty="0">
                <a:solidFill>
                  <a:srgbClr val="FFFFFF"/>
                </a:solidFill>
                <a:effectLst>
                  <a:glow rad="127000">
                    <a:schemeClr val="tx1"/>
                  </a:glow>
                </a:effectLst>
                <a:latin typeface="Arial" charset="0"/>
                <a:ea typeface="ＭＳ Ｐゴシック" charset="0"/>
                <a:cs typeface="ＭＳ Ｐゴシック" charset="0"/>
              </a:rPr>
              <a:t>Judgment Against the Nations </a:t>
            </a:r>
            <a:br>
              <a:rPr lang="en-US" sz="2800" b="1" dirty="0">
                <a:solidFill>
                  <a:srgbClr val="FFFFFF"/>
                </a:solidFill>
                <a:effectLst>
                  <a:glow rad="127000">
                    <a:schemeClr val="tx1"/>
                  </a:glow>
                </a:effectLst>
                <a:latin typeface="Arial" charset="0"/>
                <a:ea typeface="ＭＳ Ｐゴシック" charset="0"/>
                <a:cs typeface="ＭＳ Ｐゴシック" charset="0"/>
              </a:rPr>
            </a:br>
            <a:r>
              <a:rPr lang="en-US" sz="2800" b="1" dirty="0">
                <a:solidFill>
                  <a:srgbClr val="FFFFFF"/>
                </a:solidFill>
                <a:effectLst>
                  <a:glow rad="127000">
                    <a:schemeClr val="tx1"/>
                  </a:glow>
                </a:effectLst>
                <a:latin typeface="Arial" charset="0"/>
                <a:ea typeface="ＭＳ Ｐゴシック" charset="0"/>
                <a:cs typeface="ＭＳ Ｐゴシック" charset="0"/>
              </a:rPr>
              <a:t>(Amos 1–2)</a:t>
            </a: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269762" y="1196752"/>
            <a:ext cx="4302238" cy="5976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Amos declared the sins and penalties of Israel and 7 surrounding countries for their sins against God</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s people, Israel</a:t>
            </a: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p>
        </p:txBody>
      </p:sp>
    </p:spTree>
    <p:extLst>
      <p:ext uri="{BB962C8B-B14F-4D97-AF65-F5344CB8AC3E}">
        <p14:creationId xmlns:p14="http://schemas.microsoft.com/office/powerpoint/2010/main" val="25772039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God will Judge Damascus</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Amos 1:3-4 </a:t>
            </a:r>
            <a:r>
              <a:rPr lang="en-US" sz="2000" b="1" i="1" dirty="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Syria</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Moab</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Phoenicia</a:t>
            </a:r>
          </a:p>
        </p:txBody>
      </p:sp>
      <p:sp>
        <p:nvSpPr>
          <p:cNvPr id="20" name="Rectangle 2"/>
          <p:cNvSpPr txBox="1">
            <a:spLocks noChangeArrowheads="1"/>
          </p:cNvSpPr>
          <p:nvPr/>
        </p:nvSpPr>
        <p:spPr bwMode="auto">
          <a:xfrm>
            <a:off x="6516216" y="20586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Gilead</a:t>
            </a:r>
          </a:p>
        </p:txBody>
      </p:sp>
      <p:sp>
        <p:nvSpPr>
          <p:cNvPr id="21" name="Oval 58"/>
          <p:cNvSpPr>
            <a:spLocks noChangeArrowheads="1"/>
          </p:cNvSpPr>
          <p:nvPr/>
        </p:nvSpPr>
        <p:spPr bwMode="auto">
          <a:xfrm>
            <a:off x="6524980" y="199531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ndParaRPr>
          </a:p>
        </p:txBody>
      </p:sp>
      <p:sp>
        <p:nvSpPr>
          <p:cNvPr id="22" name="Right Arrow 21"/>
          <p:cNvSpPr/>
          <p:nvPr/>
        </p:nvSpPr>
        <p:spPr bwMode="auto">
          <a:xfrm rot="7427840">
            <a:off x="6596759" y="1157796"/>
            <a:ext cx="1198246"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
        <p:nvSpPr>
          <p:cNvPr id="23" name="Rectangle 2"/>
          <p:cNvSpPr txBox="1">
            <a:spLocks noChangeArrowheads="1"/>
          </p:cNvSpPr>
          <p:nvPr/>
        </p:nvSpPr>
        <p:spPr bwMode="auto">
          <a:xfrm>
            <a:off x="5580112" y="33265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Damascus</a:t>
            </a:r>
          </a:p>
        </p:txBody>
      </p:sp>
      <p:sp>
        <p:nvSpPr>
          <p:cNvPr id="24" name="Oval 58"/>
          <p:cNvSpPr>
            <a:spLocks noChangeArrowheads="1"/>
          </p:cNvSpPr>
          <p:nvPr/>
        </p:nvSpPr>
        <p:spPr bwMode="auto">
          <a:xfrm>
            <a:off x="8517078" y="60738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ndParaRPr>
          </a:p>
        </p:txBody>
      </p:sp>
      <p:sp>
        <p:nvSpPr>
          <p:cNvPr id="25" name="Rectangle 2"/>
          <p:cNvSpPr txBox="1">
            <a:spLocks noChangeArrowheads="1"/>
          </p:cNvSpPr>
          <p:nvPr/>
        </p:nvSpPr>
        <p:spPr bwMode="auto">
          <a:xfrm>
            <a:off x="0" y="1268760"/>
            <a:ext cx="4355976" cy="54726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This is what the L</a:t>
            </a:r>
            <a:r>
              <a:rPr lang="en-SG" sz="2000" b="1">
                <a:solidFill>
                  <a:srgbClr val="FFFFFF"/>
                </a:solidFill>
                <a:effectLst>
                  <a:glow rad="127000">
                    <a:srgbClr val="000000"/>
                  </a:glow>
                </a:effectLst>
                <a:latin typeface="Arial" charset="0"/>
                <a:ea typeface="ＭＳ Ｐゴシック" charset="0"/>
                <a:cs typeface="ＭＳ Ｐゴシック" charset="0"/>
              </a:rPr>
              <a:t>ORD</a:t>
            </a:r>
            <a:r>
              <a:rPr lang="en-SG" sz="2400" b="1">
                <a:solidFill>
                  <a:srgbClr val="FFFFFF"/>
                </a:solidFill>
                <a:effectLst>
                  <a:glow rad="127000">
                    <a:srgbClr val="000000"/>
                  </a:glow>
                </a:effectLst>
                <a:latin typeface="Arial" charset="0"/>
                <a:ea typeface="ＭＳ Ｐゴシック" charset="0"/>
                <a:cs typeface="ＭＳ Ｐゴシック" charset="0"/>
              </a:rPr>
              <a:t> says: </a:t>
            </a:r>
          </a:p>
          <a:p>
            <a:r>
              <a:rPr lang="uk-UA"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The people of Damascus have sinned again and again, </a:t>
            </a:r>
          </a:p>
          <a:p>
            <a:r>
              <a:rPr lang="en-SG" sz="2400" b="1">
                <a:solidFill>
                  <a:srgbClr val="FFFFFF"/>
                </a:solidFill>
                <a:effectLst>
                  <a:glow rad="127000">
                    <a:srgbClr val="000000"/>
                  </a:glow>
                </a:effectLst>
                <a:latin typeface="Arial" charset="0"/>
                <a:ea typeface="ＭＳ Ｐゴシック" charset="0"/>
                <a:cs typeface="ＭＳ Ｐゴシック" charset="0"/>
              </a:rPr>
              <a:t>and I will not let them go unpunished! </a:t>
            </a:r>
          </a:p>
          <a:p>
            <a:r>
              <a:rPr lang="en-SG" sz="2400" b="1">
                <a:solidFill>
                  <a:srgbClr val="FFFFFF"/>
                </a:solidFill>
                <a:effectLst>
                  <a:glow rad="127000">
                    <a:srgbClr val="000000"/>
                  </a:glow>
                </a:effectLst>
                <a:latin typeface="Arial" charset="0"/>
                <a:ea typeface="ＭＳ Ｐゴシック" charset="0"/>
                <a:cs typeface="ＭＳ Ｐゴシック" charset="0"/>
              </a:rPr>
              <a:t>They beat down my people in Gilead </a:t>
            </a:r>
          </a:p>
          <a:p>
            <a:r>
              <a:rPr lang="en-SG" sz="2400" b="1">
                <a:solidFill>
                  <a:srgbClr val="FFFFFF"/>
                </a:solidFill>
                <a:effectLst>
                  <a:glow rad="127000">
                    <a:srgbClr val="000000"/>
                  </a:glow>
                </a:effectLst>
                <a:latin typeface="Arial" charset="0"/>
                <a:ea typeface="ＭＳ Ｐゴシック" charset="0"/>
                <a:cs typeface="ＭＳ Ｐゴシック" charset="0"/>
              </a:rPr>
              <a:t>as grain is threshed with iron sledges. </a:t>
            </a:r>
          </a:p>
          <a:p>
            <a:r>
              <a:rPr lang="en-SG" sz="2400" b="1" baseline="30000">
                <a:solidFill>
                  <a:srgbClr val="FFFFFF"/>
                </a:solidFill>
                <a:effectLst>
                  <a:glow rad="127000">
                    <a:srgbClr val="000000"/>
                  </a:glow>
                </a:effectLst>
                <a:latin typeface="Arial" charset="0"/>
                <a:ea typeface="ＭＳ Ｐゴシック" charset="0"/>
                <a:cs typeface="ＭＳ Ｐゴシック" charset="0"/>
              </a:rPr>
              <a:t>4</a:t>
            </a:r>
            <a:r>
              <a:rPr lang="en-SG" sz="2400" b="1">
                <a:solidFill>
                  <a:srgbClr val="FFFFFF"/>
                </a:solidFill>
                <a:effectLst>
                  <a:glow rad="127000">
                    <a:srgbClr val="000000"/>
                  </a:glow>
                </a:effectLst>
                <a:latin typeface="Arial" charset="0"/>
                <a:ea typeface="ＭＳ Ｐゴシック" charset="0"/>
                <a:cs typeface="ＭＳ Ｐゴシック" charset="0"/>
              </a:rPr>
              <a:t>So I will send down fire on King Hazael</a:t>
            </a:r>
            <a:r>
              <a:rPr lang="uk-UA"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s palace, </a:t>
            </a:r>
          </a:p>
          <a:p>
            <a:r>
              <a:rPr lang="en-SG" sz="2400" b="1">
                <a:solidFill>
                  <a:srgbClr val="FFFFFF"/>
                </a:solidFill>
                <a:effectLst>
                  <a:glow rad="127000">
                    <a:srgbClr val="000000"/>
                  </a:glow>
                </a:effectLst>
                <a:latin typeface="Arial" charset="0"/>
                <a:ea typeface="ＭＳ Ｐゴシック" charset="0"/>
                <a:cs typeface="ＭＳ Ｐゴシック" charset="0"/>
              </a:rPr>
              <a:t>and the fortresses of King Ben-hadad will be destroyed.</a:t>
            </a:r>
            <a:r>
              <a:rPr lang="uk-UA" sz="2400" b="1">
                <a:solidFill>
                  <a:srgbClr val="FFFFFF"/>
                </a:solidFill>
                <a:effectLst>
                  <a:glow rad="127000">
                    <a:srgbClr val="000000"/>
                  </a:glow>
                </a:effectLst>
                <a:latin typeface="Arial" charset="0"/>
                <a:ea typeface="ＭＳ Ｐゴシック" charset="0"/>
                <a:cs typeface="ＭＳ Ｐゴシック" charset="0"/>
              </a:rPr>
              <a:t>'</a:t>
            </a:r>
            <a:r>
              <a:rPr lang="ru-RU" sz="2400" b="1">
                <a:solidFill>
                  <a:srgbClr val="FFFFFF"/>
                </a:solidFill>
                <a:effectLst>
                  <a:glow rad="127000">
                    <a:srgbClr val="000000"/>
                  </a:glow>
                </a:effectLst>
                <a:latin typeface="Arial" charset="0"/>
                <a:ea typeface="ＭＳ Ｐゴシック" charset="0"/>
                <a:cs typeface="ＭＳ Ｐゴシック" charset="0"/>
              </a:rPr>
              <a:t>"</a:t>
            </a:r>
            <a:endParaRPr lang="en-SG" sz="2400" b="1">
              <a:solidFill>
                <a:srgbClr val="FFFFFF"/>
              </a:solidFill>
              <a:effectLst>
                <a:glow rad="127000">
                  <a:srgbClr val="000000"/>
                </a:glow>
              </a:effectLst>
              <a:latin typeface="Arial" charset="0"/>
              <a:ea typeface="ＭＳ Ｐゴシック" charset="0"/>
              <a:cs typeface="ＭＳ Ｐゴシック" charset="0"/>
            </a:endParaRPr>
          </a:p>
          <a:p>
            <a:pPr algn="l"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955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strVal val="(6*min(max(#ppt_w*#ppt_h,.3),1)-7.4)/-.7*#ppt_w"/>
                                          </p:val>
                                        </p:tav>
                                        <p:tav tm="100000">
                                          <p:val>
                                            <p:strVal val="#ppt_w"/>
                                          </p:val>
                                        </p:tav>
                                      </p:tavLst>
                                    </p:anim>
                                    <p:anim calcmode="lin" valueType="num">
                                      <p:cBhvr>
                                        <p:cTn id="8" dur="500" fill="hold"/>
                                        <p:tgtEl>
                                          <p:spTgt spid="24"/>
                                        </p:tgtEl>
                                        <p:attrNameLst>
                                          <p:attrName>ppt_h</p:attrName>
                                        </p:attrNameLst>
                                      </p:cBhvr>
                                      <p:tavLst>
                                        <p:tav tm="0">
                                          <p:val>
                                            <p:strVal val="(6*min(max(#ppt_w*#ppt_h,.3),1)-7.4)/-.7*#ppt_h"/>
                                          </p:val>
                                        </p:tav>
                                        <p:tav tm="100000">
                                          <p:val>
                                            <p:strVal val="#ppt_h"/>
                                          </p:val>
                                        </p:tav>
                                      </p:tavLst>
                                    </p:anim>
                                    <p:anim calcmode="lin" valueType="num">
                                      <p:cBhvr>
                                        <p:cTn id="9" dur="500" fill="hold"/>
                                        <p:tgtEl>
                                          <p:spTgt spid="24"/>
                                        </p:tgtEl>
                                        <p:attrNameLst>
                                          <p:attrName>ppt_x</p:attrName>
                                        </p:attrNameLst>
                                      </p:cBhvr>
                                      <p:tavLst>
                                        <p:tav tm="0">
                                          <p:val>
                                            <p:fltVal val="0.5"/>
                                          </p:val>
                                        </p:tav>
                                        <p:tav tm="100000">
                                          <p:val>
                                            <p:strVal val="#ppt_x"/>
                                          </p:val>
                                        </p:tav>
                                      </p:tavLst>
                                    </p:anim>
                                    <p:anim calcmode="lin" valueType="num">
                                      <p:cBhvr>
                                        <p:cTn id="10"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500"/>
                            </p:stCondLst>
                            <p:childTnLst>
                              <p:par>
                                <p:cTn id="17" presetID="23" presetClass="entr" presetSubtype="3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6*min(max(#ppt_w*#ppt_h,.3),1)-7.4)/-.7*#ppt_w"/>
                                          </p:val>
                                        </p:tav>
                                        <p:tav tm="100000">
                                          <p:val>
                                            <p:strVal val="#ppt_w"/>
                                          </p:val>
                                        </p:tav>
                                      </p:tavLst>
                                    </p:anim>
                                    <p:anim calcmode="lin" valueType="num">
                                      <p:cBhvr>
                                        <p:cTn id="20" dur="500" fill="hold"/>
                                        <p:tgtEl>
                                          <p:spTgt spid="21"/>
                                        </p:tgtEl>
                                        <p:attrNameLst>
                                          <p:attrName>ppt_h</p:attrName>
                                        </p:attrNameLst>
                                      </p:cBhvr>
                                      <p:tavLst>
                                        <p:tav tm="0">
                                          <p:val>
                                            <p:strVal val="(6*min(max(#ppt_w*#ppt_h,.3),1)-7.4)/-.7*#ppt_h"/>
                                          </p:val>
                                        </p:tav>
                                        <p:tav tm="100000">
                                          <p:val>
                                            <p:strVal val="#ppt_h"/>
                                          </p:val>
                                        </p:tav>
                                      </p:tavLst>
                                    </p:anim>
                                    <p:anim calcmode="lin" valueType="num">
                                      <p:cBhvr>
                                        <p:cTn id="21" dur="500" fill="hold"/>
                                        <p:tgtEl>
                                          <p:spTgt spid="21"/>
                                        </p:tgtEl>
                                        <p:attrNameLst>
                                          <p:attrName>ppt_x</p:attrName>
                                        </p:attrNameLst>
                                      </p:cBhvr>
                                      <p:tavLst>
                                        <p:tav tm="0">
                                          <p:val>
                                            <p:fltVal val="0.5"/>
                                          </p:val>
                                        </p:tav>
                                        <p:tav tm="100000">
                                          <p:val>
                                            <p:strVal val="#ppt_x"/>
                                          </p:val>
                                        </p:tav>
                                      </p:tavLst>
                                    </p:anim>
                                    <p:anim calcmode="lin" valueType="num">
                                      <p:cBhvr>
                                        <p:cTn id="22"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23" fill="hold">
                            <p:stCondLst>
                              <p:cond delay="1000"/>
                            </p:stCondLst>
                            <p:childTnLst>
                              <p:par>
                                <p:cTn id="24" presetID="55"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strVal val="#ppt_w*0.70"/>
                                          </p:val>
                                        </p:tav>
                                        <p:tav tm="100000">
                                          <p:val>
                                            <p:strVal val="#ppt_w"/>
                                          </p:val>
                                        </p:tav>
                                      </p:tavLst>
                                    </p:anim>
                                    <p:anim calcmode="lin" valueType="num">
                                      <p:cBhvr>
                                        <p:cTn id="27" dur="1000" fill="hold"/>
                                        <p:tgtEl>
                                          <p:spTgt spid="20"/>
                                        </p:tgtEl>
                                        <p:attrNameLst>
                                          <p:attrName>ppt_h</p:attrName>
                                        </p:attrNameLst>
                                      </p:cBhvr>
                                      <p:tavLst>
                                        <p:tav tm="0">
                                          <p:val>
                                            <p:strVal val="#ppt_h"/>
                                          </p:val>
                                        </p:tav>
                                        <p:tav tm="100000">
                                          <p:val>
                                            <p:strVal val="#ppt_h"/>
                                          </p:val>
                                        </p:tav>
                                      </p:tavLst>
                                    </p:anim>
                                    <p:animEffect transition="in" filter="fade">
                                      <p:cBhvr>
                                        <p:cTn id="2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512" y="48013"/>
            <a:ext cx="9180512" cy="6864153"/>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Discussion Group Question</a:t>
            </a:r>
          </a:p>
        </p:txBody>
      </p:sp>
      <p:sp>
        <p:nvSpPr>
          <p:cNvPr id="35846" name="Rectangle 6"/>
          <p:cNvSpPr>
            <a:spLocks noChangeArrowheads="1"/>
          </p:cNvSpPr>
          <p:nvPr/>
        </p:nvSpPr>
        <p:spPr bwMode="auto">
          <a:xfrm>
            <a:off x="179512" y="3284984"/>
            <a:ext cx="5364088" cy="3312368"/>
          </a:xfrm>
          <a:prstGeom prst="rect">
            <a:avLst/>
          </a:prstGeom>
          <a:noFill/>
          <a:ln w="9525">
            <a:noFill/>
            <a:miter lim="800000"/>
            <a:headEnd/>
            <a:tailEnd/>
          </a:ln>
          <a:effectLst/>
        </p:spPr>
        <p:txBody>
          <a:bodyPr/>
          <a:lstStyle/>
          <a:p>
            <a:pPr>
              <a:spcBef>
                <a:spcPct val="20000"/>
              </a:spcBef>
              <a:defRPr/>
            </a:pPr>
            <a:r>
              <a:rPr lang="en-SG" sz="4800" b="1" dirty="0">
                <a:solidFill>
                  <a:srgbClr val="FFFFFF"/>
                </a:solidFill>
                <a:effectLst>
                  <a:glow rad="152400">
                    <a:srgbClr val="000000"/>
                  </a:glow>
                </a:effectLst>
                <a:latin typeface="Arial" charset="0"/>
                <a:ea typeface="Times New Roman" charset="0"/>
              </a:rPr>
              <a:t>How would you define social justice?</a:t>
            </a:r>
            <a:endParaRPr lang="en-GB" sz="4800" b="1" dirty="0">
              <a:solidFill>
                <a:srgbClr val="FFFFFF"/>
              </a:solidFill>
              <a:effectLst>
                <a:glow rad="152400">
                  <a:srgbClr val="000000"/>
                </a:glow>
              </a:effectLst>
              <a:latin typeface="Arial" charset="0"/>
              <a:ea typeface="Times New Roman" charset="0"/>
            </a:endParaRPr>
          </a:p>
        </p:txBody>
      </p:sp>
    </p:spTree>
    <p:extLst>
      <p:ext uri="{BB962C8B-B14F-4D97-AF65-F5344CB8AC3E}">
        <p14:creationId xmlns:p14="http://schemas.microsoft.com/office/powerpoint/2010/main" val="37314833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God will Judge Philistia</a:t>
            </a:r>
          </a:p>
        </p:txBody>
      </p:sp>
      <p:sp>
        <p:nvSpPr>
          <p:cNvPr id="10" name="Text Box 6"/>
          <p:cNvSpPr txBox="1">
            <a:spLocks noChangeArrowheads="1"/>
          </p:cNvSpPr>
          <p:nvPr/>
        </p:nvSpPr>
        <p:spPr bwMode="auto">
          <a:xfrm>
            <a:off x="4067944" y="422108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Amos 1:6-7 </a:t>
            </a:r>
            <a:r>
              <a:rPr lang="en-US" sz="2000" b="1" i="1" dirty="0">
                <a:solidFill>
                  <a:srgbClr val="FFFFFF"/>
                </a:solidFill>
                <a:effectLst>
                  <a:glow rad="127000">
                    <a:srgbClr val="000000"/>
                  </a:glow>
                </a:effectLst>
                <a:latin typeface="Arial" charset="0"/>
                <a:ea typeface="ＭＳ Ｐゴシック" charset="0"/>
                <a:cs typeface="ＭＳ Ｐゴシック" charset="0"/>
              </a:rPr>
              <a:t>NIV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cs typeface="Arial"/>
              </a:rPr>
              <a:t>Syria</a:t>
            </a:r>
            <a:endParaRPr lang="en-US" sz="3200" b="1" dirty="0">
              <a:solidFill>
                <a:srgbClr val="BFBFB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Moab</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Phoenicia</a:t>
            </a:r>
          </a:p>
        </p:txBody>
      </p:sp>
      <p:sp>
        <p:nvSpPr>
          <p:cNvPr id="22" name="Right Arrow 21"/>
          <p:cNvSpPr/>
          <p:nvPr/>
        </p:nvSpPr>
        <p:spPr bwMode="auto">
          <a:xfrm rot="20172375">
            <a:off x="4273748" y="4893074"/>
            <a:ext cx="938672"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
        <p:nvSpPr>
          <p:cNvPr id="23" name="Rectangle 2"/>
          <p:cNvSpPr txBox="1">
            <a:spLocks noChangeArrowheads="1"/>
          </p:cNvSpPr>
          <p:nvPr/>
        </p:nvSpPr>
        <p:spPr bwMode="auto">
          <a:xfrm>
            <a:off x="1058970" y="495446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Gaza</a:t>
            </a:r>
          </a:p>
        </p:txBody>
      </p:sp>
      <p:sp>
        <p:nvSpPr>
          <p:cNvPr id="24" name="Oval 58"/>
          <p:cNvSpPr>
            <a:spLocks noChangeArrowheads="1"/>
          </p:cNvSpPr>
          <p:nvPr/>
        </p:nvSpPr>
        <p:spPr bwMode="auto">
          <a:xfrm>
            <a:off x="3995936" y="5229200"/>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ndParaRPr>
          </a:p>
        </p:txBody>
      </p:sp>
      <p:sp>
        <p:nvSpPr>
          <p:cNvPr id="25" name="Rectangle 2"/>
          <p:cNvSpPr txBox="1">
            <a:spLocks noChangeArrowheads="1"/>
          </p:cNvSpPr>
          <p:nvPr/>
        </p:nvSpPr>
        <p:spPr bwMode="auto">
          <a:xfrm>
            <a:off x="107504" y="1268760"/>
            <a:ext cx="4608512" cy="44644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en-US" sz="2400" b="1" dirty="0">
                <a:solidFill>
                  <a:srgbClr val="FFFFFF"/>
                </a:solidFill>
                <a:effectLst>
                  <a:glow rad="127000">
                    <a:srgbClr val="000000"/>
                  </a:glow>
                </a:effectLst>
                <a:latin typeface="Arial" charset="0"/>
                <a:ea typeface="ＭＳ Ｐゴシック" charset="0"/>
                <a:cs typeface="ＭＳ Ｐゴシック" charset="0"/>
              </a:rPr>
              <a:t>This is what the L</a:t>
            </a:r>
            <a:r>
              <a:rPr lang="en-US" sz="2000" b="1" dirty="0">
                <a:solidFill>
                  <a:srgbClr val="FFFFFF"/>
                </a:solidFill>
                <a:effectLst>
                  <a:glow rad="127000">
                    <a:srgbClr val="000000"/>
                  </a:glow>
                </a:effectLst>
                <a:latin typeface="Arial" charset="0"/>
                <a:ea typeface="ＭＳ Ｐゴシック" charset="0"/>
                <a:cs typeface="ＭＳ Ｐゴシック" charset="0"/>
              </a:rPr>
              <a:t>ORD</a:t>
            </a:r>
            <a:r>
              <a:rPr lang="en-US" sz="2400" b="1" dirty="0">
                <a:solidFill>
                  <a:srgbClr val="FFFFFF"/>
                </a:solidFill>
                <a:effectLst>
                  <a:glow rad="127000">
                    <a:srgbClr val="000000"/>
                  </a:glow>
                </a:effectLst>
                <a:latin typeface="Arial" charset="0"/>
                <a:ea typeface="ＭＳ Ｐゴシック" charset="0"/>
                <a:cs typeface="ＭＳ Ｐゴシック" charset="0"/>
              </a:rPr>
              <a:t> says:</a:t>
            </a:r>
          </a:p>
          <a:p>
            <a:pPr algn="l" defTabSz="457200">
              <a:defRPr/>
            </a:pPr>
            <a:r>
              <a:rPr lang="uk-UA" sz="2400" b="1" dirty="0">
                <a:solidFill>
                  <a:srgbClr val="FFFFFF"/>
                </a:solidFill>
                <a:effectLst>
                  <a:glow rad="127000">
                    <a:srgbClr val="000000"/>
                  </a:glow>
                </a:effectLst>
                <a:latin typeface="Arial" charset="0"/>
                <a:ea typeface="ＭＳ Ｐゴシック" charset="0"/>
                <a:cs typeface="ＭＳ Ｐゴシック" charset="0"/>
              </a:rPr>
              <a:t>'</a:t>
            </a:r>
            <a:r>
              <a:rPr lang="en-US" sz="2400" b="1" dirty="0">
                <a:solidFill>
                  <a:srgbClr val="FFFFFF"/>
                </a:solidFill>
                <a:effectLst>
                  <a:glow rad="127000">
                    <a:srgbClr val="000000"/>
                  </a:glow>
                </a:effectLst>
                <a:latin typeface="Arial" charset="0"/>
                <a:ea typeface="ＭＳ Ｐゴシック" charset="0"/>
                <a:cs typeface="ＭＳ Ｐゴシック" charset="0"/>
              </a:rPr>
              <a:t>For three sins of Gaza,</a:t>
            </a:r>
          </a:p>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even for four, I will not turn back [my wrath].  </a:t>
            </a:r>
          </a:p>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Because she took captive whole communities</a:t>
            </a:r>
          </a:p>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and sold them to Edom, </a:t>
            </a:r>
          </a:p>
          <a:p>
            <a:pPr algn="l" defTabSz="457200">
              <a:defRPr/>
            </a:pPr>
            <a:r>
              <a:rPr lang="en-US" sz="2400" b="1" baseline="30000" dirty="0">
                <a:solidFill>
                  <a:srgbClr val="FFFFFF"/>
                </a:solidFill>
                <a:effectLst>
                  <a:glow rad="127000">
                    <a:srgbClr val="000000"/>
                  </a:glow>
                </a:effectLst>
                <a:latin typeface="Arial" charset="0"/>
                <a:ea typeface="ＭＳ Ｐゴシック" charset="0"/>
                <a:cs typeface="ＭＳ Ｐゴシック" charset="0"/>
              </a:rPr>
              <a:t>7</a:t>
            </a:r>
            <a:r>
              <a:rPr lang="en-US" sz="2400" b="1" dirty="0">
                <a:solidFill>
                  <a:srgbClr val="FFFFFF"/>
                </a:solidFill>
                <a:effectLst>
                  <a:glow rad="127000">
                    <a:srgbClr val="000000"/>
                  </a:glow>
                </a:effectLst>
                <a:latin typeface="Arial" charset="0"/>
                <a:ea typeface="ＭＳ Ｐゴシック" charset="0"/>
                <a:cs typeface="ＭＳ Ｐゴシック" charset="0"/>
              </a:rPr>
              <a:t>I will send fire upon the walls of Gaza that will consume her fortresses.</a:t>
            </a:r>
            <a:r>
              <a:rPr lang="uk-UA" sz="2400" b="1" dirty="0">
                <a:solidFill>
                  <a:srgbClr val="FFFFFF"/>
                </a:solidFill>
                <a:effectLst>
                  <a:glow rad="127000">
                    <a:srgbClr val="000000"/>
                  </a:glow>
                </a:effectLst>
                <a:latin typeface="Arial" charset="0"/>
                <a:ea typeface="ＭＳ Ｐゴシック" charset="0"/>
                <a:cs typeface="ＭＳ Ｐゴシック" charset="0"/>
              </a:rPr>
              <a:t>'</a:t>
            </a:r>
            <a:r>
              <a:rPr lang="ru-RU" sz="24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0" name="Right Arrow 19"/>
          <p:cNvSpPr/>
          <p:nvPr/>
        </p:nvSpPr>
        <p:spPr bwMode="auto">
          <a:xfrm rot="4208430">
            <a:off x="5045069" y="5354186"/>
            <a:ext cx="1466189"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Tree>
    <p:extLst>
      <p:ext uri="{BB962C8B-B14F-4D97-AF65-F5344CB8AC3E}">
        <p14:creationId xmlns:p14="http://schemas.microsoft.com/office/powerpoint/2010/main" val="865154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6*min(max(#ppt_w*#ppt_h,.3),1)-7.4)/-.7*#ppt_w"/>
                                          </p:val>
                                        </p:tav>
                                        <p:tav tm="100000">
                                          <p:val>
                                            <p:strVal val="#ppt_w"/>
                                          </p:val>
                                        </p:tav>
                                      </p:tavLst>
                                    </p:anim>
                                    <p:anim calcmode="lin" valueType="num">
                                      <p:cBhvr>
                                        <p:cTn id="14" dur="500" fill="hold"/>
                                        <p:tgtEl>
                                          <p:spTgt spid="24"/>
                                        </p:tgtEl>
                                        <p:attrNameLst>
                                          <p:attrName>ppt_h</p:attrName>
                                        </p:attrNameLst>
                                      </p:cBhvr>
                                      <p:tavLst>
                                        <p:tav tm="0">
                                          <p:val>
                                            <p:strVal val="(6*min(max(#ppt_w*#ppt_h,.3),1)-7.4)/-.7*#ppt_h"/>
                                          </p:val>
                                        </p:tav>
                                        <p:tav tm="100000">
                                          <p:val>
                                            <p:strVal val="#ppt_h"/>
                                          </p:val>
                                        </p:tav>
                                      </p:tavLst>
                                    </p:anim>
                                    <p:anim calcmode="lin" valueType="num">
                                      <p:cBhvr>
                                        <p:cTn id="15" dur="500" fill="hold"/>
                                        <p:tgtEl>
                                          <p:spTgt spid="24"/>
                                        </p:tgtEl>
                                        <p:attrNameLst>
                                          <p:attrName>ppt_x</p:attrName>
                                        </p:attrNameLst>
                                      </p:cBhvr>
                                      <p:tavLst>
                                        <p:tav tm="0">
                                          <p:val>
                                            <p:fltVal val="0.5"/>
                                          </p:val>
                                        </p:tav>
                                        <p:tav tm="100000">
                                          <p:val>
                                            <p:strVal val="#ppt_x"/>
                                          </p:val>
                                        </p:tav>
                                      </p:tavLst>
                                    </p:anim>
                                    <p:anim calcmode="lin" valueType="num">
                                      <p:cBhvr>
                                        <p:cTn id="16"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God will Judge Phoenicia</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Amos 1:9-10 </a:t>
            </a:r>
            <a:r>
              <a:rPr lang="en-US" sz="2000" b="1" i="1" dirty="0">
                <a:solidFill>
                  <a:srgbClr val="FFFFFF"/>
                </a:solidFill>
                <a:effectLst>
                  <a:glow rad="127000">
                    <a:srgbClr val="000000"/>
                  </a:glow>
                </a:effectLst>
                <a:latin typeface="Arial" charset="0"/>
                <a:ea typeface="ＭＳ Ｐゴシック" charset="0"/>
                <a:cs typeface="ＭＳ Ｐゴシック" charset="0"/>
              </a:rPr>
              <a:t>NIV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cs typeface="Arial"/>
              </a:rPr>
              <a:t>Syria</a:t>
            </a:r>
            <a:endParaRPr lang="en-US" sz="3200" b="1" dirty="0">
              <a:solidFill>
                <a:srgbClr val="BFBFB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Moab</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BFBFB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
        <p:nvSpPr>
          <p:cNvPr id="22" name="Right Arrow 21"/>
          <p:cNvSpPr/>
          <p:nvPr/>
        </p:nvSpPr>
        <p:spPr bwMode="auto">
          <a:xfrm rot="5400000">
            <a:off x="5123129" y="1531857"/>
            <a:ext cx="1129990"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
        <p:nvSpPr>
          <p:cNvPr id="23" name="Rectangle 2"/>
          <p:cNvSpPr txBox="1">
            <a:spLocks noChangeArrowheads="1"/>
          </p:cNvSpPr>
          <p:nvPr/>
        </p:nvSpPr>
        <p:spPr bwMode="auto">
          <a:xfrm>
            <a:off x="2552212" y="548680"/>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Tyre</a:t>
            </a:r>
          </a:p>
        </p:txBody>
      </p:sp>
      <p:sp>
        <p:nvSpPr>
          <p:cNvPr id="24" name="Oval 58"/>
          <p:cNvSpPr>
            <a:spLocks noChangeArrowheads="1"/>
          </p:cNvSpPr>
          <p:nvPr/>
        </p:nvSpPr>
        <p:spPr bwMode="auto">
          <a:xfrm>
            <a:off x="5489178" y="823411"/>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ndParaRPr>
          </a:p>
        </p:txBody>
      </p:sp>
      <p:sp>
        <p:nvSpPr>
          <p:cNvPr id="25" name="Rectangle 2"/>
          <p:cNvSpPr txBox="1">
            <a:spLocks noChangeArrowheads="1"/>
          </p:cNvSpPr>
          <p:nvPr/>
        </p:nvSpPr>
        <p:spPr bwMode="auto">
          <a:xfrm>
            <a:off x="0" y="1268760"/>
            <a:ext cx="4355976" cy="43924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en-US" sz="2400" b="1" dirty="0">
                <a:solidFill>
                  <a:srgbClr val="FFFFFF"/>
                </a:solidFill>
                <a:effectLst>
                  <a:glow rad="127000">
                    <a:srgbClr val="000000"/>
                  </a:glow>
                </a:effectLst>
                <a:latin typeface="Arial" charset="0"/>
                <a:ea typeface="ＭＳ Ｐゴシック" charset="0"/>
                <a:cs typeface="ＭＳ Ｐゴシック" charset="0"/>
              </a:rPr>
              <a:t>This is what the L</a:t>
            </a:r>
            <a:r>
              <a:rPr lang="en-US" sz="2000" b="1" dirty="0">
                <a:solidFill>
                  <a:srgbClr val="FFFFFF"/>
                </a:solidFill>
                <a:effectLst>
                  <a:glow rad="127000">
                    <a:srgbClr val="000000"/>
                  </a:glow>
                </a:effectLst>
                <a:latin typeface="Arial" charset="0"/>
                <a:ea typeface="ＭＳ Ｐゴシック" charset="0"/>
                <a:cs typeface="ＭＳ Ｐゴシック" charset="0"/>
              </a:rPr>
              <a:t>ORD</a:t>
            </a:r>
            <a:r>
              <a:rPr lang="en-US" sz="2400" b="1" dirty="0">
                <a:solidFill>
                  <a:srgbClr val="FFFFFF"/>
                </a:solidFill>
                <a:effectLst>
                  <a:glow rad="127000">
                    <a:srgbClr val="000000"/>
                  </a:glow>
                </a:effectLst>
                <a:latin typeface="Arial" charset="0"/>
                <a:ea typeface="ＭＳ Ｐゴシック" charset="0"/>
                <a:cs typeface="ＭＳ Ｐゴシック" charset="0"/>
              </a:rPr>
              <a:t> says:</a:t>
            </a:r>
          </a:p>
          <a:p>
            <a:pPr algn="l" defTabSz="457200">
              <a:defRPr/>
            </a:pPr>
            <a:r>
              <a:rPr lang="uk-UA" sz="2400" b="1" dirty="0">
                <a:solidFill>
                  <a:srgbClr val="FFFFFF"/>
                </a:solidFill>
                <a:effectLst>
                  <a:glow rad="127000">
                    <a:srgbClr val="000000"/>
                  </a:glow>
                </a:effectLst>
                <a:latin typeface="Arial" charset="0"/>
                <a:ea typeface="ＭＳ Ｐゴシック" charset="0"/>
                <a:cs typeface="ＭＳ Ｐゴシック" charset="0"/>
              </a:rPr>
              <a:t>'</a:t>
            </a:r>
            <a:r>
              <a:rPr lang="en-US" sz="2400" b="1" dirty="0">
                <a:solidFill>
                  <a:srgbClr val="FFFFFF"/>
                </a:solidFill>
                <a:effectLst>
                  <a:glow rad="127000">
                    <a:srgbClr val="000000"/>
                  </a:glow>
                </a:effectLst>
                <a:latin typeface="Arial" charset="0"/>
                <a:ea typeface="ＭＳ Ｐゴシック" charset="0"/>
                <a:cs typeface="ＭＳ Ｐゴシック" charset="0"/>
              </a:rPr>
              <a:t>For three sins of Tyre,</a:t>
            </a:r>
          </a:p>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even for four, I will not turn back [my wrath].  </a:t>
            </a:r>
          </a:p>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 	Because she sold whole communities of captives to Edom, disregarding a treaty of brotherhood, </a:t>
            </a:r>
            <a:r>
              <a:rPr lang="en-US" sz="2400" b="1" baseline="30000" dirty="0">
                <a:solidFill>
                  <a:srgbClr val="FFFFFF"/>
                </a:solidFill>
                <a:effectLst>
                  <a:glow rad="127000">
                    <a:srgbClr val="000000"/>
                  </a:glow>
                </a:effectLst>
                <a:latin typeface="Arial" charset="0"/>
                <a:ea typeface="ＭＳ Ｐゴシック" charset="0"/>
                <a:cs typeface="ＭＳ Ｐゴシック" charset="0"/>
              </a:rPr>
              <a:t>10</a:t>
            </a:r>
            <a:r>
              <a:rPr lang="en-US" sz="2400" b="1" dirty="0">
                <a:solidFill>
                  <a:srgbClr val="FFFFFF"/>
                </a:solidFill>
                <a:effectLst>
                  <a:glow rad="127000">
                    <a:srgbClr val="000000"/>
                  </a:glow>
                </a:effectLst>
                <a:latin typeface="Arial" charset="0"/>
                <a:ea typeface="ＭＳ Ｐゴシック" charset="0"/>
                <a:cs typeface="ＭＳ Ｐゴシック" charset="0"/>
              </a:rPr>
              <a:t>I will send fire upon the walls of Tyre that will consume her fortresses.</a:t>
            </a:r>
            <a:r>
              <a:rPr lang="ru-RU" sz="24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4734425">
            <a:off x="4336214" y="4300546"/>
            <a:ext cx="351463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Tree>
    <p:extLst>
      <p:ext uri="{BB962C8B-B14F-4D97-AF65-F5344CB8AC3E}">
        <p14:creationId xmlns:p14="http://schemas.microsoft.com/office/powerpoint/2010/main" val="496480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6*min(max(#ppt_w*#ppt_h,.3),1)-7.4)/-.7*#ppt_w"/>
                                          </p:val>
                                        </p:tav>
                                        <p:tav tm="100000">
                                          <p:val>
                                            <p:strVal val="#ppt_w"/>
                                          </p:val>
                                        </p:tav>
                                      </p:tavLst>
                                    </p:anim>
                                    <p:anim calcmode="lin" valueType="num">
                                      <p:cBhvr>
                                        <p:cTn id="14" dur="500" fill="hold"/>
                                        <p:tgtEl>
                                          <p:spTgt spid="24"/>
                                        </p:tgtEl>
                                        <p:attrNameLst>
                                          <p:attrName>ppt_h</p:attrName>
                                        </p:attrNameLst>
                                      </p:cBhvr>
                                      <p:tavLst>
                                        <p:tav tm="0">
                                          <p:val>
                                            <p:strVal val="(6*min(max(#ppt_w*#ppt_h,.3),1)-7.4)/-.7*#ppt_h"/>
                                          </p:val>
                                        </p:tav>
                                        <p:tav tm="100000">
                                          <p:val>
                                            <p:strVal val="#ppt_h"/>
                                          </p:val>
                                        </p:tav>
                                      </p:tavLst>
                                    </p:anim>
                                    <p:anim calcmode="lin" valueType="num">
                                      <p:cBhvr>
                                        <p:cTn id="15" dur="500" fill="hold"/>
                                        <p:tgtEl>
                                          <p:spTgt spid="24"/>
                                        </p:tgtEl>
                                        <p:attrNameLst>
                                          <p:attrName>ppt_x</p:attrName>
                                        </p:attrNameLst>
                                      </p:cBhvr>
                                      <p:tavLst>
                                        <p:tav tm="0">
                                          <p:val>
                                            <p:fltVal val="0.5"/>
                                          </p:val>
                                        </p:tav>
                                        <p:tav tm="100000">
                                          <p:val>
                                            <p:strVal val="#ppt_x"/>
                                          </p:val>
                                        </p:tav>
                                      </p:tavLst>
                                    </p:anim>
                                    <p:anim calcmode="lin" valueType="num">
                                      <p:cBhvr>
                                        <p:cTn id="16"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God will Judge Edom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Amos 1:11-12 </a:t>
            </a:r>
            <a:r>
              <a:rPr lang="en-US" sz="2000" b="1" i="1" dirty="0">
                <a:solidFill>
                  <a:srgbClr val="FFFFFF"/>
                </a:solidFill>
                <a:effectLst>
                  <a:glow rad="127000">
                    <a:srgbClr val="000000"/>
                  </a:glow>
                </a:effectLst>
                <a:latin typeface="Arial" charset="0"/>
                <a:ea typeface="ＭＳ Ｐゴシック" charset="0"/>
                <a:cs typeface="ＭＳ Ｐゴシック" charset="0"/>
              </a:rPr>
              <a:t>NIV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cs typeface="Arial"/>
              </a:rPr>
              <a:t>Syria</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Moab</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Phoenicia</a:t>
            </a:r>
          </a:p>
        </p:txBody>
      </p:sp>
      <p:sp>
        <p:nvSpPr>
          <p:cNvPr id="22" name="Right Arrow 21"/>
          <p:cNvSpPr/>
          <p:nvPr/>
        </p:nvSpPr>
        <p:spPr bwMode="auto">
          <a:xfrm rot="15252178">
            <a:off x="5171683" y="5261849"/>
            <a:ext cx="1393086"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5" name="Rectangle 2"/>
          <p:cNvSpPr txBox="1">
            <a:spLocks noChangeArrowheads="1"/>
          </p:cNvSpPr>
          <p:nvPr/>
        </p:nvSpPr>
        <p:spPr bwMode="auto">
          <a:xfrm>
            <a:off x="0" y="1268760"/>
            <a:ext cx="4788024"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en-US" sz="2400" b="1" dirty="0">
                <a:solidFill>
                  <a:srgbClr val="FFFFFF"/>
                </a:solidFill>
                <a:effectLst>
                  <a:glow rad="127000">
                    <a:srgbClr val="000000"/>
                  </a:glow>
                </a:effectLst>
                <a:latin typeface="Arial" charset="0"/>
                <a:ea typeface="ＭＳ Ｐゴシック" charset="0"/>
                <a:cs typeface="ＭＳ Ｐゴシック" charset="0"/>
              </a:rPr>
              <a:t>This is what the L</a:t>
            </a:r>
            <a:r>
              <a:rPr lang="en-US" sz="2000" b="1" dirty="0">
                <a:solidFill>
                  <a:srgbClr val="FFFFFF"/>
                </a:solidFill>
                <a:effectLst>
                  <a:glow rad="127000">
                    <a:srgbClr val="000000"/>
                  </a:glow>
                </a:effectLst>
                <a:latin typeface="Arial" charset="0"/>
                <a:ea typeface="ＭＳ Ｐゴシック" charset="0"/>
                <a:cs typeface="ＭＳ Ｐゴシック" charset="0"/>
              </a:rPr>
              <a:t>ORD</a:t>
            </a:r>
            <a:r>
              <a:rPr lang="en-US" sz="2400" b="1" dirty="0">
                <a:solidFill>
                  <a:srgbClr val="FFFFFF"/>
                </a:solidFill>
                <a:effectLst>
                  <a:glow rad="127000">
                    <a:srgbClr val="000000"/>
                  </a:glow>
                </a:effectLst>
                <a:latin typeface="Arial" charset="0"/>
                <a:ea typeface="ＭＳ Ｐゴシック" charset="0"/>
                <a:cs typeface="ＭＳ Ｐゴシック" charset="0"/>
              </a:rPr>
              <a:t> says: </a:t>
            </a:r>
          </a:p>
          <a:p>
            <a:pPr algn="l" defTabSz="457200">
              <a:defRPr/>
            </a:pPr>
            <a:r>
              <a:rPr lang="uk-UA" sz="2400" b="1" dirty="0">
                <a:solidFill>
                  <a:srgbClr val="FFFFFF"/>
                </a:solidFill>
                <a:effectLst>
                  <a:glow rad="127000">
                    <a:srgbClr val="000000"/>
                  </a:glow>
                </a:effectLst>
                <a:latin typeface="Arial" charset="0"/>
                <a:ea typeface="ＭＳ Ｐゴシック" charset="0"/>
                <a:cs typeface="ＭＳ Ｐゴシック" charset="0"/>
              </a:rPr>
              <a:t>'</a:t>
            </a:r>
            <a:r>
              <a:rPr lang="en-US" sz="2400" b="1" dirty="0">
                <a:solidFill>
                  <a:srgbClr val="FFFFFF"/>
                </a:solidFill>
                <a:effectLst>
                  <a:glow rad="127000">
                    <a:srgbClr val="000000"/>
                  </a:glow>
                </a:effectLst>
                <a:latin typeface="Arial" charset="0"/>
                <a:ea typeface="ＭＳ Ｐゴシック" charset="0"/>
                <a:cs typeface="ＭＳ Ｐゴシック" charset="0"/>
              </a:rPr>
              <a:t>The people of Edom have sinned again and again, and I will not let them go unpunished! They chased down their relatives, the Israelites, with swords, showing them no mercy. In their rage, they slashed them continually and were unrelenting in their anger. </a:t>
            </a:r>
          </a:p>
          <a:p>
            <a:pPr algn="l" defTabSz="457200">
              <a:defRPr/>
            </a:pPr>
            <a:r>
              <a:rPr lang="en-US" sz="24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sz="2400" b="1" dirty="0">
                <a:solidFill>
                  <a:srgbClr val="FFFFFF"/>
                </a:solidFill>
                <a:effectLst>
                  <a:glow rad="127000">
                    <a:srgbClr val="000000"/>
                  </a:glow>
                </a:effectLst>
                <a:latin typeface="Arial" charset="0"/>
                <a:ea typeface="ＭＳ Ｐゴシック" charset="0"/>
                <a:cs typeface="ＭＳ Ｐゴシック" charset="0"/>
              </a:rPr>
              <a:t>So I will send down fire on Teman, and the fortresses of Bozrah will be destroyed.</a:t>
            </a:r>
            <a:r>
              <a:rPr lang="uk-UA" sz="2400" b="1" dirty="0">
                <a:solidFill>
                  <a:srgbClr val="FFFFFF"/>
                </a:solidFill>
                <a:effectLst>
                  <a:glow rad="127000">
                    <a:srgbClr val="000000"/>
                  </a:glow>
                </a:effectLst>
                <a:latin typeface="Arial" charset="0"/>
                <a:ea typeface="ＭＳ Ｐゴシック" charset="0"/>
                <a:cs typeface="ＭＳ Ｐゴシック" charset="0"/>
              </a:rPr>
              <a:t>'</a:t>
            </a:r>
            <a:r>
              <a:rPr lang="ru-RU" sz="24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9989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God will Judge Ammon</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Amos 1:13-15 </a:t>
            </a:r>
            <a:r>
              <a:rPr lang="en-US" sz="2000" b="1" i="1" dirty="0">
                <a:solidFill>
                  <a:srgbClr val="FFFFFF"/>
                </a:solidFill>
                <a:effectLst>
                  <a:glow rad="127000">
                    <a:srgbClr val="000000"/>
                  </a:glow>
                </a:effectLst>
                <a:latin typeface="Arial" charset="0"/>
                <a:ea typeface="ＭＳ Ｐゴシック" charset="0"/>
                <a:cs typeface="ＭＳ Ｐゴシック" charset="0"/>
              </a:rPr>
              <a:t>NIV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cs typeface="Arial"/>
              </a:rPr>
              <a:t>Syria</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Moab</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Phoenicia</a:t>
            </a:r>
          </a:p>
        </p:txBody>
      </p:sp>
      <p:sp>
        <p:nvSpPr>
          <p:cNvPr id="20" name="Rectangle 2"/>
          <p:cNvSpPr txBox="1">
            <a:spLocks noChangeArrowheads="1"/>
          </p:cNvSpPr>
          <p:nvPr/>
        </p:nvSpPr>
        <p:spPr bwMode="auto">
          <a:xfrm>
            <a:off x="4788024" y="170080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Gilead</a:t>
            </a:r>
          </a:p>
        </p:txBody>
      </p:sp>
      <p:sp>
        <p:nvSpPr>
          <p:cNvPr id="22" name="Right Arrow 21"/>
          <p:cNvSpPr/>
          <p:nvPr/>
        </p:nvSpPr>
        <p:spPr bwMode="auto">
          <a:xfrm rot="14474402">
            <a:off x="7121882" y="2448611"/>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5" name="Rectangle 2"/>
          <p:cNvSpPr txBox="1">
            <a:spLocks noChangeArrowheads="1"/>
          </p:cNvSpPr>
          <p:nvPr/>
        </p:nvSpPr>
        <p:spPr bwMode="auto">
          <a:xfrm>
            <a:off x="0" y="1268760"/>
            <a:ext cx="5508104"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defTabSz="457200" eaLnBrk="0" hangingPunct="0">
              <a:defRPr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a:t>"</a:t>
            </a:r>
            <a:r>
              <a:rPr lang="en-SG"/>
              <a:t>This is what the L</a:t>
            </a:r>
            <a:r>
              <a:rPr lang="en-SG" sz="2000"/>
              <a:t>ORD</a:t>
            </a:r>
            <a:r>
              <a:rPr lang="en-SG"/>
              <a:t> says: </a:t>
            </a:r>
          </a:p>
          <a:p>
            <a:r>
              <a:rPr lang="uk-UA"/>
              <a:t>'</a:t>
            </a:r>
            <a:r>
              <a:rPr lang="en-SG"/>
              <a:t>The people of Ammon have sinned again and again, and I will not let them go unpunished! When they attacked Gilead to extend their borders, they ripped open pregnant women with their swords. </a:t>
            </a:r>
          </a:p>
          <a:p>
            <a:r>
              <a:rPr lang="en-SG" baseline="30000"/>
              <a:t>14</a:t>
            </a:r>
            <a:r>
              <a:rPr lang="en-SG"/>
              <a:t>So I will send down fire on the walls of Rabbah, and all its fortresses will be destroyed. The battle will come upon them with shouts, like a whirlwind in a mighty storm. </a:t>
            </a:r>
            <a:r>
              <a:rPr lang="en-SG" baseline="30000"/>
              <a:t>15</a:t>
            </a:r>
            <a:r>
              <a:rPr lang="en-SG"/>
              <a:t>And their king and his princes will go into exile together,</a:t>
            </a:r>
            <a:r>
              <a:rPr lang="uk-UA"/>
              <a:t>'</a:t>
            </a:r>
            <a:r>
              <a:rPr lang="en-SG"/>
              <a:t> </a:t>
            </a:r>
          </a:p>
          <a:p>
            <a:r>
              <a:rPr lang="en-SG"/>
              <a:t>		 says the L</a:t>
            </a:r>
            <a:r>
              <a:rPr lang="en-SG" sz="2000"/>
              <a:t>ORD</a:t>
            </a:r>
            <a:r>
              <a:rPr lang="en-SG"/>
              <a:t>.</a:t>
            </a:r>
            <a:r>
              <a:rPr lang="ru-RU"/>
              <a:t>"</a:t>
            </a:r>
            <a:endParaRPr lang="en-US" dirty="0"/>
          </a:p>
        </p:txBody>
      </p:sp>
    </p:spTree>
    <p:extLst>
      <p:ext uri="{BB962C8B-B14F-4D97-AF65-F5344CB8AC3E}">
        <p14:creationId xmlns:p14="http://schemas.microsoft.com/office/powerpoint/2010/main" val="3356184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strVal val="#ppt_w*0.70"/>
                                          </p:val>
                                        </p:tav>
                                        <p:tav tm="100000">
                                          <p:val>
                                            <p:strVal val="#ppt_w"/>
                                          </p:val>
                                        </p:tav>
                                      </p:tavLst>
                                    </p:anim>
                                    <p:anim calcmode="lin" valueType="num">
                                      <p:cBhvr>
                                        <p:cTn id="12" dur="1000" fill="hold"/>
                                        <p:tgtEl>
                                          <p:spTgt spid="20"/>
                                        </p:tgtEl>
                                        <p:attrNameLst>
                                          <p:attrName>ppt_h</p:attrName>
                                        </p:attrNameLst>
                                      </p:cBhvr>
                                      <p:tavLst>
                                        <p:tav tm="0">
                                          <p:val>
                                            <p:strVal val="#ppt_h"/>
                                          </p:val>
                                        </p:tav>
                                        <p:tav tm="100000">
                                          <p:val>
                                            <p:strVal val="#ppt_h"/>
                                          </p:val>
                                        </p:tav>
                                      </p:tavLst>
                                    </p:anim>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Amos 2</a:t>
            </a:r>
          </a:p>
        </p:txBody>
      </p:sp>
    </p:spTree>
    <p:extLst>
      <p:ext uri="{BB962C8B-B14F-4D97-AF65-F5344CB8AC3E}">
        <p14:creationId xmlns:p14="http://schemas.microsoft.com/office/powerpoint/2010/main" val="394593984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God will Judge Moab</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Amos 2:1-2 </a:t>
            </a:r>
            <a:r>
              <a:rPr lang="en-US" sz="2000" b="1" i="1" dirty="0">
                <a:solidFill>
                  <a:srgbClr val="FFFFFF"/>
                </a:solidFill>
                <a:effectLst>
                  <a:glow rad="127000">
                    <a:srgbClr val="000000"/>
                  </a:glow>
                </a:effectLst>
                <a:latin typeface="Arial" charset="0"/>
                <a:ea typeface="ＭＳ Ｐゴシック" charset="0"/>
                <a:cs typeface="ＭＳ Ｐゴシック" charset="0"/>
              </a:rPr>
              <a:t>NIV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cs typeface="Arial"/>
              </a:rPr>
              <a:t>Syria</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Phoenicia</a:t>
            </a:r>
          </a:p>
        </p:txBody>
      </p:sp>
      <p:sp>
        <p:nvSpPr>
          <p:cNvPr id="22" name="Right Arrow 21"/>
          <p:cNvSpPr/>
          <p:nvPr/>
        </p:nvSpPr>
        <p:spPr bwMode="auto">
          <a:xfrm rot="6302533">
            <a:off x="6257786" y="5616965"/>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5" name="Rectangle 2"/>
          <p:cNvSpPr txBox="1">
            <a:spLocks noChangeArrowheads="1"/>
          </p:cNvSpPr>
          <p:nvPr/>
        </p:nvSpPr>
        <p:spPr bwMode="auto">
          <a:xfrm>
            <a:off x="0" y="1268760"/>
            <a:ext cx="5148064" cy="56886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This is what the L</a:t>
            </a:r>
            <a:r>
              <a:rPr lang="en-SG" sz="2000" b="1">
                <a:solidFill>
                  <a:srgbClr val="FFFFFF"/>
                </a:solidFill>
                <a:effectLst>
                  <a:glow rad="127000">
                    <a:srgbClr val="000000"/>
                  </a:glow>
                </a:effectLst>
                <a:latin typeface="Arial" charset="0"/>
                <a:ea typeface="ＭＳ Ｐゴシック" charset="0"/>
                <a:cs typeface="ＭＳ Ｐゴシック" charset="0"/>
              </a:rPr>
              <a:t>ORD</a:t>
            </a:r>
            <a:r>
              <a:rPr lang="en-SG" sz="2400" b="1">
                <a:solidFill>
                  <a:srgbClr val="FFFFFF"/>
                </a:solidFill>
                <a:effectLst>
                  <a:glow rad="127000">
                    <a:srgbClr val="000000"/>
                  </a:glow>
                </a:effectLst>
                <a:latin typeface="Arial" charset="0"/>
                <a:ea typeface="ＭＳ Ｐゴシック" charset="0"/>
                <a:cs typeface="ＭＳ Ｐゴシック" charset="0"/>
              </a:rPr>
              <a:t> says: </a:t>
            </a:r>
            <a:r>
              <a:rPr lang="uk-UA"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The people of Moab have sinned again and again, and I will not let them go unpunished! They desecrated the bones of Edom</a:t>
            </a:r>
            <a:r>
              <a:rPr lang="uk-UA"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s king, burning them to ashes. </a:t>
            </a:r>
            <a:r>
              <a:rPr lang="en-SG" sz="2400" b="1" baseline="30000">
                <a:solidFill>
                  <a:srgbClr val="FFFFFF"/>
                </a:solidFill>
                <a:effectLst>
                  <a:glow rad="127000">
                    <a:srgbClr val="000000"/>
                  </a:glow>
                </a:effectLst>
                <a:latin typeface="Arial" charset="0"/>
                <a:ea typeface="ＭＳ Ｐゴシック" charset="0"/>
                <a:cs typeface="ＭＳ Ｐゴシック" charset="0"/>
              </a:rPr>
              <a:t>2</a:t>
            </a:r>
            <a:r>
              <a:rPr lang="en-SG" sz="2400" b="1">
                <a:solidFill>
                  <a:srgbClr val="FFFFFF"/>
                </a:solidFill>
                <a:effectLst>
                  <a:glow rad="127000">
                    <a:srgbClr val="000000"/>
                  </a:glow>
                </a:effectLst>
                <a:latin typeface="Arial" charset="0"/>
                <a:ea typeface="ＭＳ Ｐゴシック" charset="0"/>
                <a:cs typeface="ＭＳ Ｐゴシック" charset="0"/>
              </a:rPr>
              <a:t>So I will send down fire on the land of Moab, and all the fortresses in Kerioth will be destroyed. The people will fall in the noise of battle, as the warriors shout and the ram</a:t>
            </a:r>
            <a:r>
              <a:rPr lang="uk-UA"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s horn sounds. </a:t>
            </a:r>
          </a:p>
          <a:p>
            <a:r>
              <a:rPr lang="en-SG" sz="2400" b="1" baseline="30000">
                <a:solidFill>
                  <a:srgbClr val="FFFFFF"/>
                </a:solidFill>
                <a:effectLst>
                  <a:glow rad="127000">
                    <a:srgbClr val="000000"/>
                  </a:glow>
                </a:effectLst>
                <a:latin typeface="Arial" charset="0"/>
                <a:ea typeface="ＭＳ Ｐゴシック" charset="0"/>
                <a:cs typeface="ＭＳ Ｐゴシック" charset="0"/>
              </a:rPr>
              <a:t>3</a:t>
            </a:r>
            <a:r>
              <a:rPr lang="en-SG" sz="2400" b="1">
                <a:solidFill>
                  <a:srgbClr val="FFFFFF"/>
                </a:solidFill>
                <a:effectLst>
                  <a:glow rad="127000">
                    <a:srgbClr val="000000"/>
                  </a:glow>
                </a:effectLst>
                <a:latin typeface="Arial" charset="0"/>
                <a:ea typeface="ＭＳ Ｐゴシック" charset="0"/>
                <a:cs typeface="ＭＳ Ｐゴシック" charset="0"/>
              </a:rPr>
              <a:t> And I will destroy their king and slaughter all their princes,</a:t>
            </a:r>
            <a:r>
              <a:rPr lang="uk-UA"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 says the L</a:t>
            </a:r>
            <a:r>
              <a:rPr lang="en-SG" sz="2000" b="1">
                <a:solidFill>
                  <a:srgbClr val="FFFFFF"/>
                </a:solidFill>
                <a:effectLst>
                  <a:glow rad="127000">
                    <a:srgbClr val="000000"/>
                  </a:glow>
                </a:effectLst>
                <a:latin typeface="Arial" charset="0"/>
                <a:ea typeface="ＭＳ Ｐゴシック" charset="0"/>
                <a:cs typeface="ＭＳ Ｐゴシック" charset="0"/>
              </a:rPr>
              <a:t>ORD</a:t>
            </a:r>
            <a:r>
              <a:rPr lang="en-SG" sz="2400" b="1">
                <a:solidFill>
                  <a:srgbClr val="FFFFFF"/>
                </a:solidFill>
                <a:effectLst>
                  <a:glow rad="127000">
                    <a:srgbClr val="000000"/>
                  </a:glow>
                </a:effectLst>
                <a:latin typeface="Arial" charset="0"/>
                <a:ea typeface="ＭＳ Ｐゴシック" charset="0"/>
                <a:cs typeface="ＭＳ Ｐゴシック" charset="0"/>
              </a:rPr>
              <a:t>.</a:t>
            </a:r>
            <a:r>
              <a:rPr lang="ru-RU" sz="2400" b="1">
                <a:solidFill>
                  <a:srgbClr val="FFFFFF"/>
                </a:solidFill>
                <a:effectLst>
                  <a:glow rad="127000">
                    <a:srgbClr val="000000"/>
                  </a:glow>
                </a:effectLst>
                <a:latin typeface="Arial" charset="0"/>
                <a:ea typeface="ＭＳ Ｐゴシック" charset="0"/>
                <a:cs typeface="ＭＳ Ｐゴシック" charset="0"/>
              </a:rPr>
              <a:t>"</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7953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God will Judge Judah</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Amos 2:4-5 </a:t>
            </a:r>
            <a:r>
              <a:rPr lang="en-US" sz="2000" b="1" i="1" dirty="0">
                <a:solidFill>
                  <a:srgbClr val="FFFFFF"/>
                </a:solidFill>
                <a:effectLst>
                  <a:glow rad="127000">
                    <a:srgbClr val="000000"/>
                  </a:glow>
                </a:effectLst>
                <a:latin typeface="Arial" charset="0"/>
                <a:ea typeface="ＭＳ Ｐゴシック" charset="0"/>
                <a:cs typeface="ＭＳ Ｐゴシック" charset="0"/>
              </a:rPr>
              <a:t>NIV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cs typeface="Arial"/>
              </a:rPr>
              <a:t>Syria</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Moab</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Phoenicia</a:t>
            </a:r>
          </a:p>
        </p:txBody>
      </p:sp>
      <p:sp>
        <p:nvSpPr>
          <p:cNvPr id="22" name="Right Arrow 21"/>
          <p:cNvSpPr/>
          <p:nvPr/>
        </p:nvSpPr>
        <p:spPr bwMode="auto">
          <a:xfrm rot="16516142">
            <a:off x="4673610" y="4896883"/>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5" name="Rectangle 2"/>
          <p:cNvSpPr txBox="1">
            <a:spLocks noChangeArrowheads="1"/>
          </p:cNvSpPr>
          <p:nvPr/>
        </p:nvSpPr>
        <p:spPr bwMode="auto">
          <a:xfrm>
            <a:off x="0" y="1268760"/>
            <a:ext cx="4788024"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This is what the L</a:t>
            </a:r>
            <a:r>
              <a:rPr lang="en-SG" sz="2000" b="1">
                <a:solidFill>
                  <a:srgbClr val="FFFFFF"/>
                </a:solidFill>
                <a:effectLst>
                  <a:glow rad="127000">
                    <a:srgbClr val="000000"/>
                  </a:glow>
                </a:effectLst>
                <a:latin typeface="Arial" charset="0"/>
                <a:ea typeface="ＭＳ Ｐゴシック" charset="0"/>
                <a:cs typeface="ＭＳ Ｐゴシック" charset="0"/>
              </a:rPr>
              <a:t>ORD</a:t>
            </a:r>
            <a:r>
              <a:rPr lang="en-SG" sz="2400" b="1">
                <a:solidFill>
                  <a:srgbClr val="FFFFFF"/>
                </a:solidFill>
                <a:effectLst>
                  <a:glow rad="127000">
                    <a:srgbClr val="000000"/>
                  </a:glow>
                </a:effectLst>
                <a:latin typeface="Arial" charset="0"/>
                <a:ea typeface="ＭＳ Ｐゴシック" charset="0"/>
                <a:cs typeface="ＭＳ Ｐゴシック" charset="0"/>
              </a:rPr>
              <a:t> says: </a:t>
            </a:r>
            <a:r>
              <a:rPr lang="uk-UA"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The people of Judah have sinned again and again, and I will not let them go unpunished! They have rejected the instruction of the L</a:t>
            </a:r>
            <a:r>
              <a:rPr lang="en-SG" sz="2000" b="1">
                <a:solidFill>
                  <a:srgbClr val="FFFFFF"/>
                </a:solidFill>
                <a:effectLst>
                  <a:glow rad="127000">
                    <a:srgbClr val="000000"/>
                  </a:glow>
                </a:effectLst>
                <a:latin typeface="Arial" charset="0"/>
                <a:ea typeface="ＭＳ Ｐゴシック" charset="0"/>
                <a:cs typeface="ＭＳ Ｐゴシック" charset="0"/>
              </a:rPr>
              <a:t>ORD</a:t>
            </a:r>
            <a:r>
              <a:rPr lang="en-SG" sz="2400" b="1">
                <a:solidFill>
                  <a:srgbClr val="FFFFFF"/>
                </a:solidFill>
                <a:effectLst>
                  <a:glow rad="127000">
                    <a:srgbClr val="000000"/>
                  </a:glow>
                </a:effectLst>
                <a:latin typeface="Arial" charset="0"/>
                <a:ea typeface="ＭＳ Ｐゴシック" charset="0"/>
                <a:cs typeface="ＭＳ Ｐゴシック" charset="0"/>
              </a:rPr>
              <a:t>, refusing to obey his decrees. They have been led astray by the same lies that deceived their ancestors. </a:t>
            </a:r>
          </a:p>
          <a:p>
            <a:r>
              <a:rPr lang="en-SG" sz="2400" b="1" baseline="30000">
                <a:solidFill>
                  <a:srgbClr val="FFFFFF"/>
                </a:solidFill>
                <a:effectLst>
                  <a:glow rad="127000">
                    <a:srgbClr val="000000"/>
                  </a:glow>
                </a:effectLst>
                <a:latin typeface="Arial" charset="0"/>
                <a:ea typeface="ＭＳ Ｐゴシック" charset="0"/>
                <a:cs typeface="ＭＳ Ｐゴシック" charset="0"/>
              </a:rPr>
              <a:t>5</a:t>
            </a:r>
            <a:r>
              <a:rPr lang="en-SG" sz="2400" b="1">
                <a:solidFill>
                  <a:srgbClr val="FFFFFF"/>
                </a:solidFill>
                <a:effectLst>
                  <a:glow rad="127000">
                    <a:srgbClr val="000000"/>
                  </a:glow>
                </a:effectLst>
                <a:latin typeface="Arial" charset="0"/>
                <a:ea typeface="ＭＳ Ｐゴシック" charset="0"/>
                <a:cs typeface="ＭＳ Ｐゴシック" charset="0"/>
              </a:rPr>
              <a:t>So I will send down fire on Judah, and all the fortresses of Jerusalem will be destroyed.</a:t>
            </a:r>
            <a:r>
              <a:rPr lang="uk-UA" sz="2400" b="1">
                <a:solidFill>
                  <a:srgbClr val="FFFFFF"/>
                </a:solidFill>
                <a:effectLst>
                  <a:glow rad="127000">
                    <a:srgbClr val="000000"/>
                  </a:glow>
                </a:effectLst>
                <a:latin typeface="Arial" charset="0"/>
                <a:ea typeface="ＭＳ Ｐゴシック" charset="0"/>
                <a:cs typeface="ＭＳ Ｐゴシック" charset="0"/>
              </a:rPr>
              <a:t>'</a:t>
            </a:r>
            <a:r>
              <a:rPr lang="ru-RU"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 </a:t>
            </a:r>
          </a:p>
          <a:p>
            <a:pPr algn="l" defTabSz="457200">
              <a:defRPr/>
            </a:pP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5593953">
            <a:off x="5321681" y="3384716"/>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7" name="Right Arrow 26"/>
          <p:cNvSpPr/>
          <p:nvPr/>
        </p:nvSpPr>
        <p:spPr bwMode="auto">
          <a:xfrm rot="8215559">
            <a:off x="6185778" y="360074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8" name="Right Arrow 27"/>
          <p:cNvSpPr/>
          <p:nvPr/>
        </p:nvSpPr>
        <p:spPr bwMode="auto">
          <a:xfrm rot="12604056">
            <a:off x="6359516" y="4464836"/>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9" name="Right Arrow 28"/>
          <p:cNvSpPr/>
          <p:nvPr/>
        </p:nvSpPr>
        <p:spPr bwMode="auto">
          <a:xfrm rot="2576004">
            <a:off x="4351520" y="3779552"/>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30" name="Right Arrow 29"/>
          <p:cNvSpPr/>
          <p:nvPr/>
        </p:nvSpPr>
        <p:spPr bwMode="auto">
          <a:xfrm rot="16023249">
            <a:off x="5481481" y="4968892"/>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Tree>
    <p:extLst>
      <p:ext uri="{BB962C8B-B14F-4D97-AF65-F5344CB8AC3E}">
        <p14:creationId xmlns:p14="http://schemas.microsoft.com/office/powerpoint/2010/main" val="46134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right)">
                                      <p:cBhvr>
                                        <p:cTn id="15" dur="500"/>
                                        <p:tgtEl>
                                          <p:spTgt spid="2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500"/>
                                        <p:tgtEl>
                                          <p:spTgt spid="29"/>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28" grpId="0" animBg="1"/>
      <p:bldP spid="29"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God will Judge Israel</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Amos 2:6-7 </a:t>
            </a:r>
            <a:r>
              <a:rPr lang="en-US" sz="2000" b="1" i="1" dirty="0">
                <a:solidFill>
                  <a:srgbClr val="FFFFFF"/>
                </a:solidFill>
                <a:effectLst>
                  <a:glow rad="127000">
                    <a:srgbClr val="000000"/>
                  </a:glow>
                </a:effectLst>
                <a:latin typeface="Arial" charset="0"/>
                <a:ea typeface="ＭＳ Ｐゴシック" charset="0"/>
                <a:cs typeface="ＭＳ Ｐゴシック" charset="0"/>
              </a:rPr>
              <a:t>NIV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cs typeface="Arial"/>
              </a:rPr>
              <a:t>Syria</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Moab</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Phoenicia</a:t>
            </a:r>
          </a:p>
        </p:txBody>
      </p:sp>
      <p:sp>
        <p:nvSpPr>
          <p:cNvPr id="25" name="Rectangle 2"/>
          <p:cNvSpPr txBox="1">
            <a:spLocks noChangeArrowheads="1"/>
          </p:cNvSpPr>
          <p:nvPr/>
        </p:nvSpPr>
        <p:spPr bwMode="auto">
          <a:xfrm>
            <a:off x="0" y="1268760"/>
            <a:ext cx="4499992"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This is what the L</a:t>
            </a:r>
            <a:r>
              <a:rPr lang="en-SG" sz="2000" b="1">
                <a:solidFill>
                  <a:srgbClr val="FFFFFF"/>
                </a:solidFill>
                <a:effectLst>
                  <a:glow rad="127000">
                    <a:srgbClr val="000000"/>
                  </a:glow>
                </a:effectLst>
                <a:latin typeface="Arial" charset="0"/>
                <a:ea typeface="ＭＳ Ｐゴシック" charset="0"/>
                <a:cs typeface="ＭＳ Ｐゴシック" charset="0"/>
              </a:rPr>
              <a:t>ORD</a:t>
            </a:r>
            <a:r>
              <a:rPr lang="en-SG" sz="2400" b="1">
                <a:solidFill>
                  <a:srgbClr val="FFFFFF"/>
                </a:solidFill>
                <a:effectLst>
                  <a:glow rad="127000">
                    <a:srgbClr val="000000"/>
                  </a:glow>
                </a:effectLst>
                <a:latin typeface="Arial" charset="0"/>
                <a:ea typeface="ＭＳ Ｐゴシック" charset="0"/>
                <a:cs typeface="ＭＳ Ｐゴシック" charset="0"/>
              </a:rPr>
              <a:t> says:</a:t>
            </a:r>
          </a:p>
          <a:p>
            <a:r>
              <a:rPr lang="uk-UA"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For three sins of Israel, even for four, I will not turn back [my wrath].  They sell the righteous for silver, and the needy for a pair of sandals. </a:t>
            </a:r>
            <a:r>
              <a:rPr lang="en-SG" sz="2400" b="1" baseline="30000">
                <a:solidFill>
                  <a:srgbClr val="FFFFFF"/>
                </a:solidFill>
                <a:effectLst>
                  <a:glow rad="127000">
                    <a:srgbClr val="000000"/>
                  </a:glow>
                </a:effectLst>
                <a:latin typeface="Arial" charset="0"/>
                <a:ea typeface="ＭＳ Ｐゴシック" charset="0"/>
                <a:cs typeface="ＭＳ Ｐゴシック" charset="0"/>
              </a:rPr>
              <a:t>7</a:t>
            </a:r>
            <a:r>
              <a:rPr lang="en-SG" sz="2400" b="1">
                <a:solidFill>
                  <a:srgbClr val="FFFFFF"/>
                </a:solidFill>
                <a:effectLst>
                  <a:glow rad="127000">
                    <a:srgbClr val="000000"/>
                  </a:glow>
                </a:effectLst>
                <a:latin typeface="Arial" charset="0"/>
                <a:ea typeface="ＭＳ Ｐゴシック" charset="0"/>
                <a:cs typeface="ＭＳ Ｐゴシック" charset="0"/>
              </a:rPr>
              <a:t>They trample on the heads of the poor as upon the dust of the ground</a:t>
            </a:r>
          </a:p>
          <a:p>
            <a:r>
              <a:rPr lang="en-SG" sz="2400" b="1">
                <a:solidFill>
                  <a:srgbClr val="FFFFFF"/>
                </a:solidFill>
                <a:effectLst>
                  <a:glow rad="127000">
                    <a:srgbClr val="000000"/>
                  </a:glow>
                </a:effectLst>
                <a:latin typeface="Arial" charset="0"/>
                <a:ea typeface="ＭＳ Ｐゴシック" charset="0"/>
                <a:cs typeface="ＭＳ Ｐゴシック" charset="0"/>
              </a:rPr>
              <a:t>		and deny justice to the oppressed. Father and son use the same girl and so profane my holy name.</a:t>
            </a:r>
            <a:r>
              <a:rPr lang="uk-UA" sz="2400" b="1">
                <a:solidFill>
                  <a:srgbClr val="FFFFFF"/>
                </a:solidFill>
                <a:effectLst>
                  <a:glow rad="127000">
                    <a:srgbClr val="000000"/>
                  </a:glow>
                </a:effectLst>
                <a:latin typeface="Arial" charset="0"/>
                <a:ea typeface="ＭＳ Ｐゴシック" charset="0"/>
                <a:cs typeface="ＭＳ Ｐゴシック" charset="0"/>
              </a:rPr>
              <a:t>'</a:t>
            </a:r>
            <a:r>
              <a:rPr lang="ru-RU" sz="2400" b="1">
                <a:solidFill>
                  <a:srgbClr val="FFFFFF"/>
                </a:solidFill>
                <a:effectLst>
                  <a:glow rad="127000">
                    <a:srgbClr val="000000"/>
                  </a:glow>
                </a:effectLst>
                <a:latin typeface="Arial" charset="0"/>
                <a:ea typeface="ＭＳ Ｐゴシック" charset="0"/>
                <a:cs typeface="ＭＳ Ｐゴシック" charset="0"/>
              </a:rPr>
              <a:t>"</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16516142">
            <a:off x="4732023" y="3016801"/>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7" name="Right Arrow 26"/>
          <p:cNvSpPr/>
          <p:nvPr/>
        </p:nvSpPr>
        <p:spPr bwMode="auto">
          <a:xfrm rot="5593953">
            <a:off x="5380094" y="150463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8" name="Right Arrow 27"/>
          <p:cNvSpPr/>
          <p:nvPr/>
        </p:nvSpPr>
        <p:spPr bwMode="auto">
          <a:xfrm rot="8215559">
            <a:off x="6244191" y="1720658"/>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9" name="Right Arrow 28"/>
          <p:cNvSpPr/>
          <p:nvPr/>
        </p:nvSpPr>
        <p:spPr bwMode="auto">
          <a:xfrm rot="12604056">
            <a:off x="6417929" y="258475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30" name="Right Arrow 29"/>
          <p:cNvSpPr/>
          <p:nvPr/>
        </p:nvSpPr>
        <p:spPr bwMode="auto">
          <a:xfrm rot="2576004">
            <a:off x="4409933" y="189947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31" name="Right Arrow 30"/>
          <p:cNvSpPr/>
          <p:nvPr/>
        </p:nvSpPr>
        <p:spPr bwMode="auto">
          <a:xfrm rot="16023249">
            <a:off x="5539894" y="308881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Tree>
    <p:extLst>
      <p:ext uri="{BB962C8B-B14F-4D97-AF65-F5344CB8AC3E}">
        <p14:creationId xmlns:p14="http://schemas.microsoft.com/office/powerpoint/2010/main" val="46134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500"/>
                                        <p:tgtEl>
                                          <p:spTgt spid="2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God will Judge Israel</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Amos 2:8-9 </a:t>
            </a:r>
            <a:r>
              <a:rPr lang="en-US" sz="2000" b="1" i="1" dirty="0">
                <a:solidFill>
                  <a:srgbClr val="FFFFFF"/>
                </a:solidFill>
                <a:effectLst>
                  <a:glow rad="127000">
                    <a:srgbClr val="000000"/>
                  </a:glow>
                </a:effectLst>
                <a:latin typeface="Arial" charset="0"/>
                <a:ea typeface="ＭＳ Ｐゴシック" charset="0"/>
                <a:cs typeface="ＭＳ Ｐゴシック" charset="0"/>
              </a:rPr>
              <a:t>NIV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cs typeface="Arial"/>
              </a:rPr>
              <a:t>Syria</a:t>
            </a:r>
            <a:endParaRPr lang="en-US" sz="3200" b="1" dirty="0">
              <a:solidFill>
                <a:schemeClr val="bg1">
                  <a:lumMod val="75000"/>
                </a:schemeClr>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Moab</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chemeClr val="bg1">
                    <a:lumMod val="75000"/>
                  </a:schemeClr>
                </a:solidFill>
                <a:effectLst>
                  <a:glow rad="101600">
                    <a:srgbClr val="000000">
                      <a:alpha val="75000"/>
                    </a:srgbClr>
                  </a:glow>
                </a:effectLst>
                <a:latin typeface="Arial"/>
                <a:ea typeface="+mn-ea"/>
                <a:cs typeface="Arial"/>
              </a:rPr>
              <a:t>Phoenicia</a:t>
            </a:r>
          </a:p>
        </p:txBody>
      </p:sp>
      <p:sp>
        <p:nvSpPr>
          <p:cNvPr id="25" name="Rectangle 2"/>
          <p:cNvSpPr txBox="1">
            <a:spLocks noChangeArrowheads="1"/>
          </p:cNvSpPr>
          <p:nvPr/>
        </p:nvSpPr>
        <p:spPr bwMode="auto">
          <a:xfrm>
            <a:off x="0" y="1268760"/>
            <a:ext cx="4067944"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a:solidFill>
                  <a:srgbClr val="FFFFFF"/>
                </a:solidFill>
                <a:effectLst>
                  <a:glow rad="127000">
                    <a:srgbClr val="000000"/>
                  </a:glow>
                </a:effectLst>
                <a:latin typeface="Arial" charset="0"/>
                <a:ea typeface="ＭＳ Ｐゴシック" charset="0"/>
                <a:cs typeface="ＭＳ Ｐゴシック" charset="0"/>
              </a:rPr>
              <a:t>"</a:t>
            </a:r>
            <a:r>
              <a:rPr lang="en-SG" sz="2400" b="1">
                <a:solidFill>
                  <a:srgbClr val="FFFFFF"/>
                </a:solidFill>
                <a:effectLst>
                  <a:glow rad="127000">
                    <a:srgbClr val="000000"/>
                  </a:glow>
                </a:effectLst>
                <a:latin typeface="Arial" charset="0"/>
                <a:ea typeface="ＭＳ Ｐゴシック" charset="0"/>
                <a:cs typeface="ＭＳ Ｐゴシック" charset="0"/>
              </a:rPr>
              <a:t>They lie down beside every altar on garments taken in pledge.  In the house of their god they drink wine taken as fines. </a:t>
            </a:r>
            <a:r>
              <a:rPr lang="en-SG" sz="2400" b="1" baseline="30000">
                <a:solidFill>
                  <a:srgbClr val="FFFFFF"/>
                </a:solidFill>
                <a:effectLst>
                  <a:glow rad="127000">
                    <a:srgbClr val="000000"/>
                  </a:glow>
                </a:effectLst>
                <a:latin typeface="Arial" charset="0"/>
                <a:ea typeface="ＭＳ Ｐゴシック" charset="0"/>
                <a:cs typeface="ＭＳ Ｐゴシック" charset="0"/>
              </a:rPr>
              <a:t>9</a:t>
            </a:r>
            <a:r>
              <a:rPr lang="en-SG" sz="2400" b="1">
                <a:solidFill>
                  <a:srgbClr val="FFFFFF"/>
                </a:solidFill>
                <a:effectLst>
                  <a:glow rad="127000">
                    <a:srgbClr val="000000"/>
                  </a:glow>
                </a:effectLst>
                <a:latin typeface="Arial" charset="0"/>
                <a:ea typeface="ＭＳ Ｐゴシック" charset="0"/>
                <a:cs typeface="ＭＳ Ｐゴシック" charset="0"/>
              </a:rPr>
              <a:t>I destroyed the Amorite before them, though he was tall as the cedars and strong as the oaks. I destroyed his fruit above and his roots below.</a:t>
            </a:r>
            <a:r>
              <a:rPr lang="uk-UA" sz="2400" b="1">
                <a:solidFill>
                  <a:srgbClr val="FFFFFF"/>
                </a:solidFill>
                <a:effectLst>
                  <a:glow rad="127000">
                    <a:srgbClr val="000000"/>
                  </a:glow>
                </a:effectLst>
                <a:latin typeface="Arial" charset="0"/>
                <a:ea typeface="ＭＳ Ｐゴシック" charset="0"/>
                <a:cs typeface="ＭＳ Ｐゴシック" charset="0"/>
              </a:rPr>
              <a:t>'</a:t>
            </a:r>
            <a:r>
              <a:rPr lang="ru-RU" sz="2400" b="1">
                <a:solidFill>
                  <a:srgbClr val="FFFFFF"/>
                </a:solidFill>
                <a:effectLst>
                  <a:glow rad="127000">
                    <a:srgbClr val="000000"/>
                  </a:glow>
                </a:effectLst>
                <a:latin typeface="Arial" charset="0"/>
                <a:ea typeface="ＭＳ Ｐゴシック" charset="0"/>
                <a:cs typeface="ＭＳ Ｐゴシック" charset="0"/>
              </a:rPr>
              <a:t>"</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16516142">
            <a:off x="4732023" y="3016801"/>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7" name="Right Arrow 26"/>
          <p:cNvSpPr/>
          <p:nvPr/>
        </p:nvSpPr>
        <p:spPr bwMode="auto">
          <a:xfrm rot="5593953">
            <a:off x="5380094" y="150463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8" name="Right Arrow 27"/>
          <p:cNvSpPr/>
          <p:nvPr/>
        </p:nvSpPr>
        <p:spPr bwMode="auto">
          <a:xfrm rot="8215559">
            <a:off x="6244191" y="1720658"/>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29" name="Right Arrow 28"/>
          <p:cNvSpPr/>
          <p:nvPr/>
        </p:nvSpPr>
        <p:spPr bwMode="auto">
          <a:xfrm rot="12604056">
            <a:off x="6417929" y="258475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30" name="Right Arrow 29"/>
          <p:cNvSpPr/>
          <p:nvPr/>
        </p:nvSpPr>
        <p:spPr bwMode="auto">
          <a:xfrm rot="2576004">
            <a:off x="4409933" y="189947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
        <p:nvSpPr>
          <p:cNvPr id="31" name="Right Arrow 30"/>
          <p:cNvSpPr/>
          <p:nvPr/>
        </p:nvSpPr>
        <p:spPr bwMode="auto">
          <a:xfrm rot="16023249">
            <a:off x="5539894" y="308881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chemeClr val="bg1">
                  <a:lumMod val="75000"/>
                </a:schemeClr>
              </a:solidFill>
              <a:latin typeface="BONES" pitchFamily="-105" charset="0"/>
              <a:ea typeface="+mn-ea"/>
              <a:cs typeface="+mn-cs"/>
            </a:endParaRPr>
          </a:p>
        </p:txBody>
      </p:sp>
    </p:spTree>
    <p:extLst>
      <p:ext uri="{BB962C8B-B14F-4D97-AF65-F5344CB8AC3E}">
        <p14:creationId xmlns:p14="http://schemas.microsoft.com/office/powerpoint/2010/main" val="3309136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500"/>
                                        <p:tgtEl>
                                          <p:spTgt spid="2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3886200" y="-3175"/>
            <a:ext cx="1377950"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r>
              <a:rPr lang="en-GB" altLang="zh-CN" sz="3600" b="1">
                <a:solidFill>
                  <a:srgbClr val="FFFFFF"/>
                </a:solidFill>
                <a:latin typeface="Arial" charset="0"/>
                <a:ea typeface="Arial" charset="0"/>
                <a:cs typeface="Arial" charset="0"/>
              </a:rPr>
              <a:t>Amos</a:t>
            </a:r>
            <a:endParaRPr lang="en-GB" altLang="zh-CN" sz="3600">
              <a:solidFill>
                <a:srgbClr val="FFFFFF"/>
              </a:solidFill>
              <a:latin typeface="Arial" charset="0"/>
              <a:ea typeface="Arial" charset="0"/>
              <a:cs typeface="Arial" charset="0"/>
            </a:endParaRPr>
          </a:p>
        </p:txBody>
      </p:sp>
      <p:graphicFrame>
        <p:nvGraphicFramePr>
          <p:cNvPr id="10476" name="Group 236"/>
          <p:cNvGraphicFramePr>
            <a:graphicFrameLocks noGrp="1"/>
          </p:cNvGraphicFramePr>
          <p:nvPr>
            <p:extLst>
              <p:ext uri="{D42A27DB-BD31-4B8C-83A1-F6EECF244321}">
                <p14:modId xmlns:p14="http://schemas.microsoft.com/office/powerpoint/2010/main" val="85388862"/>
              </p:ext>
            </p:extLst>
          </p:nvPr>
        </p:nvGraphicFramePr>
        <p:xfrm>
          <a:off x="228600" y="609600"/>
          <a:ext cx="8686800" cy="6221415"/>
        </p:xfrm>
        <a:graphic>
          <a:graphicData uri="http://schemas.openxmlformats.org/drawingml/2006/table">
            <a:tbl>
              <a:tblPr/>
              <a:tblGrid>
                <a:gridCol w="22098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579116">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3200" b="1" i="0" u="none" strike="noStrike" cap="none" normalizeH="0" baseline="0" dirty="0">
                          <a:ln>
                            <a:noFill/>
                          </a:ln>
                          <a:solidFill>
                            <a:schemeClr val="bg1"/>
                          </a:solidFill>
                          <a:effectLst/>
                          <a:latin typeface="Arial" charset="0"/>
                          <a:ea typeface="ＭＳ Ｐゴシック" charset="0"/>
                          <a:cs typeface="Arial" charset="0"/>
                        </a:rPr>
                        <a:t>Judgment for Social Injustice</a:t>
                      </a:r>
                      <a:endParaRPr kumimoji="0" lang="en-GB" altLang="zh-CN" sz="20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95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Eight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Judgments </a:t>
                      </a:r>
                      <a:endParaRPr kumimoji="0" lang="en-GB" altLang="zh-CN" sz="4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Three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Sermons </a:t>
                      </a:r>
                      <a:endParaRPr kumimoji="0" lang="en-GB" altLang="zh-CN" sz="4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Five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Visions </a:t>
                      </a:r>
                      <a:endParaRPr kumimoji="0" lang="en-GB" altLang="zh-CN" sz="4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Promise of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Restoration </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Chapters 1–2</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Chapters 3–6</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7:1–9:7</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9:8-15</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9531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This is what the L</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ORD</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says…</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(1:3, 6, 9, 11, 13; 2:1, 4)</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Hear this word…</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(3:1; 4:1; 5:1)</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This is what the Sovereign L</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ORD</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showed me…</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(7:1, 4, 7; 8:1)</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In that day…</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The days are coming…</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(9:11, 13)</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36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uk-UA"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Impartiality</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uk-UA"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Justice</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uk-UA"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Judgments</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uk-UA"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Grace</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006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Pronouncements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of 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Provocations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of 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Future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of 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Promises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after Judgment</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843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Renewal </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3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Horror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Hope </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27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Neighbor Nations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Northern Nation </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9843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767-753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BC</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(before the fall of Samaria)</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cs typeface="Arial"/>
              </a:rPr>
              <a:t>583</a:t>
            </a:r>
          </a:p>
        </p:txBody>
      </p:sp>
      <p:sp>
        <p:nvSpPr>
          <p:cNvPr id="78899" name="Rectangle 237"/>
          <p:cNvSpPr>
            <a:spLocks noGrp="1" noChangeArrowheads="1"/>
          </p:cNvSpPr>
          <p:nvPr>
            <p:ph type="title" idx="4294967295"/>
          </p:nvPr>
        </p:nvSpPr>
        <p:spPr>
          <a:xfrm>
            <a:off x="0" y="-891479"/>
            <a:ext cx="3275856" cy="648072"/>
          </a:xfrm>
        </p:spPr>
        <p:txBody>
          <a:bodyPr/>
          <a:lstStyle/>
          <a:p>
            <a:pPr algn="r" eaLnBrk="1" hangingPunct="1"/>
            <a:r>
              <a:rPr lang="en-US" sz="2800" dirty="0">
                <a:latin typeface="Arial" charset="0"/>
                <a:ea typeface="ＭＳ Ｐゴシック" charset="0"/>
                <a:cs typeface="Arial" charset="0"/>
              </a:rPr>
              <a:t>Book Chart</a:t>
            </a:r>
          </a:p>
        </p:txBody>
      </p:sp>
    </p:spTree>
    <p:extLst>
      <p:ext uri="{BB962C8B-B14F-4D97-AF65-F5344CB8AC3E}">
        <p14:creationId xmlns:p14="http://schemas.microsoft.com/office/powerpoint/2010/main" val="231180760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en-US" b="1" dirty="0">
                <a:solidFill>
                  <a:srgbClr val="FFFFFF"/>
                </a:solidFill>
                <a:latin typeface="Arial" charset="0"/>
                <a:ea typeface="ＭＳ Ｐゴシック" charset="0"/>
                <a:cs typeface="Arial" charset="0"/>
              </a:rPr>
              <a:t>What About You?</a:t>
            </a:r>
          </a:p>
        </p:txBody>
      </p:sp>
      <p:sp>
        <p:nvSpPr>
          <p:cNvPr id="35846" name="Rectangle 6"/>
          <p:cNvSpPr>
            <a:spLocks noChangeArrowheads="1"/>
          </p:cNvSpPr>
          <p:nvPr/>
        </p:nvSpPr>
        <p:spPr bwMode="auto">
          <a:xfrm>
            <a:off x="179512" y="836712"/>
            <a:ext cx="3312368" cy="5760640"/>
          </a:xfrm>
          <a:prstGeom prst="rect">
            <a:avLst/>
          </a:prstGeom>
          <a:noFill/>
          <a:ln w="9525">
            <a:noFill/>
            <a:miter lim="800000"/>
            <a:headEnd/>
            <a:tailEnd/>
          </a:ln>
          <a:effectLst/>
        </p:spPr>
        <p:txBody>
          <a:bodyPr/>
          <a:lstStyle/>
          <a:p>
            <a:pPr>
              <a:spcBef>
                <a:spcPct val="20000"/>
              </a:spcBef>
              <a:defRPr/>
            </a:pPr>
            <a:r>
              <a:rPr lang="en-SG" sz="4000" b="1" dirty="0">
                <a:solidFill>
                  <a:srgbClr val="800000"/>
                </a:solidFill>
                <a:effectLst/>
                <a:latin typeface="Arial" charset="0"/>
                <a:ea typeface="Times New Roman" charset="0"/>
              </a:rPr>
              <a:t>How have you personally experienced injustice?</a:t>
            </a:r>
            <a:endParaRPr lang="en-GB" sz="4000" b="1" dirty="0">
              <a:solidFill>
                <a:srgbClr val="800000"/>
              </a:solidFill>
              <a:effectLst/>
              <a:latin typeface="Arial" charset="0"/>
              <a:ea typeface="Times New Roman" charset="0"/>
            </a:endParaRPr>
          </a:p>
        </p:txBody>
      </p:sp>
      <p:pic>
        <p:nvPicPr>
          <p:cNvPr id="2" name="Picture 1"/>
          <p:cNvPicPr>
            <a:picLocks noChangeAspect="1"/>
          </p:cNvPicPr>
          <p:nvPr/>
        </p:nvPicPr>
        <p:blipFill>
          <a:blip r:embed="rId4"/>
          <a:stretch>
            <a:fillRect/>
          </a:stretch>
        </p:blipFill>
        <p:spPr>
          <a:xfrm>
            <a:off x="2483260" y="692696"/>
            <a:ext cx="6660740" cy="5328592"/>
          </a:xfrm>
          <a:prstGeom prst="rect">
            <a:avLst/>
          </a:prstGeom>
        </p:spPr>
      </p:pic>
      <p:sp>
        <p:nvSpPr>
          <p:cNvPr id="5" name="Rectangle 5">
            <a:extLst>
              <a:ext uri="{FF2B5EF4-FFF2-40B4-BE49-F238E27FC236}">
                <a16:creationId xmlns:a16="http://schemas.microsoft.com/office/drawing/2014/main" id="{90053781-875C-4B0A-0FAF-2B446641432F}"/>
              </a:ext>
            </a:extLst>
          </p:cNvPr>
          <p:cNvSpPr txBox="1">
            <a:spLocks noChangeArrowheads="1"/>
          </p:cNvSpPr>
          <p:nvPr/>
        </p:nvSpPr>
        <p:spPr bwMode="auto">
          <a:xfrm rot="1761820">
            <a:off x="2772391" y="4569708"/>
            <a:ext cx="1903084" cy="260648"/>
          </a:xfrm>
          <a:prstGeom prst="rect">
            <a:avLst/>
          </a:prstGeom>
          <a:solidFill>
            <a:srgbClr val="0E0E5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CORRUPTION</a:t>
            </a:r>
          </a:p>
        </p:txBody>
      </p:sp>
      <p:sp>
        <p:nvSpPr>
          <p:cNvPr id="7" name="Rectangle 5">
            <a:extLst>
              <a:ext uri="{FF2B5EF4-FFF2-40B4-BE49-F238E27FC236}">
                <a16:creationId xmlns:a16="http://schemas.microsoft.com/office/drawing/2014/main" id="{C9A31A56-191F-D8EA-F20E-B156B54955B1}"/>
              </a:ext>
            </a:extLst>
          </p:cNvPr>
          <p:cNvSpPr txBox="1">
            <a:spLocks noChangeArrowheads="1"/>
          </p:cNvSpPr>
          <p:nvPr/>
        </p:nvSpPr>
        <p:spPr bwMode="auto">
          <a:xfrm rot="1576703">
            <a:off x="3109239" y="4795041"/>
            <a:ext cx="1048430" cy="260648"/>
          </a:xfrm>
          <a:prstGeom prst="rect">
            <a:avLst/>
          </a:prstGeom>
          <a:solidFill>
            <a:srgbClr val="0E0E5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CHAOS</a:t>
            </a:r>
          </a:p>
        </p:txBody>
      </p:sp>
      <p:sp>
        <p:nvSpPr>
          <p:cNvPr id="9" name="Rectangle 5">
            <a:extLst>
              <a:ext uri="{FF2B5EF4-FFF2-40B4-BE49-F238E27FC236}">
                <a16:creationId xmlns:a16="http://schemas.microsoft.com/office/drawing/2014/main" id="{82AE3BFC-7330-1698-3B82-CA47F7492271}"/>
              </a:ext>
            </a:extLst>
          </p:cNvPr>
          <p:cNvSpPr txBox="1">
            <a:spLocks noChangeArrowheads="1"/>
          </p:cNvSpPr>
          <p:nvPr/>
        </p:nvSpPr>
        <p:spPr bwMode="auto">
          <a:xfrm>
            <a:off x="2483768" y="5522303"/>
            <a:ext cx="1431524" cy="260648"/>
          </a:xfrm>
          <a:prstGeom prst="rect">
            <a:avLst/>
          </a:prstGeom>
          <a:solidFill>
            <a:srgbClr val="0E0E5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PROFIT</a:t>
            </a:r>
          </a:p>
        </p:txBody>
      </p:sp>
      <p:sp>
        <p:nvSpPr>
          <p:cNvPr id="6" name="Rectangle 5">
            <a:extLst>
              <a:ext uri="{FF2B5EF4-FFF2-40B4-BE49-F238E27FC236}">
                <a16:creationId xmlns:a16="http://schemas.microsoft.com/office/drawing/2014/main" id="{36550C0F-5A93-BE6C-C63F-1B3BC51CC0C2}"/>
              </a:ext>
            </a:extLst>
          </p:cNvPr>
          <p:cNvSpPr txBox="1">
            <a:spLocks noChangeArrowheads="1"/>
          </p:cNvSpPr>
          <p:nvPr/>
        </p:nvSpPr>
        <p:spPr bwMode="auto">
          <a:xfrm rot="757315">
            <a:off x="2952769" y="5127294"/>
            <a:ext cx="1903084" cy="548680"/>
          </a:xfrm>
          <a:prstGeom prst="rect">
            <a:avLst/>
          </a:prstGeom>
          <a:solidFill>
            <a:srgbClr val="0E0E5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LEGISLATION FOR PROFIT</a:t>
            </a:r>
          </a:p>
        </p:txBody>
      </p:sp>
      <p:sp>
        <p:nvSpPr>
          <p:cNvPr id="8" name="Rectangle 5">
            <a:extLst>
              <a:ext uri="{FF2B5EF4-FFF2-40B4-BE49-F238E27FC236}">
                <a16:creationId xmlns:a16="http://schemas.microsoft.com/office/drawing/2014/main" id="{FFBFBAA3-F377-9EC8-8365-5F81B54C12F2}"/>
              </a:ext>
            </a:extLst>
          </p:cNvPr>
          <p:cNvSpPr txBox="1">
            <a:spLocks noChangeArrowheads="1"/>
          </p:cNvSpPr>
          <p:nvPr/>
        </p:nvSpPr>
        <p:spPr bwMode="auto">
          <a:xfrm rot="18154475">
            <a:off x="2244133" y="5162190"/>
            <a:ext cx="1214440" cy="260648"/>
          </a:xfrm>
          <a:prstGeom prst="rect">
            <a:avLst/>
          </a:prstGeom>
          <a:solidFill>
            <a:srgbClr val="0E0E5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POLITICS</a:t>
            </a:r>
          </a:p>
        </p:txBody>
      </p:sp>
      <p:sp>
        <p:nvSpPr>
          <p:cNvPr id="10" name="Rectangle 5">
            <a:extLst>
              <a:ext uri="{FF2B5EF4-FFF2-40B4-BE49-F238E27FC236}">
                <a16:creationId xmlns:a16="http://schemas.microsoft.com/office/drawing/2014/main" id="{D9F3DCF1-EF62-1698-E5DB-74571735BBF4}"/>
              </a:ext>
            </a:extLst>
          </p:cNvPr>
          <p:cNvSpPr txBox="1">
            <a:spLocks noChangeArrowheads="1"/>
          </p:cNvSpPr>
          <p:nvPr/>
        </p:nvSpPr>
        <p:spPr bwMode="auto">
          <a:xfrm>
            <a:off x="7028516" y="3860725"/>
            <a:ext cx="1903084" cy="332656"/>
          </a:xfrm>
          <a:prstGeom prst="rect">
            <a:avLst/>
          </a:prstGeom>
          <a:solidFill>
            <a:srgbClr val="0E0E5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PUBLIC OPINION</a:t>
            </a:r>
          </a:p>
        </p:txBody>
      </p:sp>
      <p:sp>
        <p:nvSpPr>
          <p:cNvPr id="11" name="Rectangle 5">
            <a:extLst>
              <a:ext uri="{FF2B5EF4-FFF2-40B4-BE49-F238E27FC236}">
                <a16:creationId xmlns:a16="http://schemas.microsoft.com/office/drawing/2014/main" id="{D097D5BA-E721-9BD9-EBF0-FEB62B7072E3}"/>
              </a:ext>
            </a:extLst>
          </p:cNvPr>
          <p:cNvSpPr txBox="1">
            <a:spLocks noChangeArrowheads="1"/>
          </p:cNvSpPr>
          <p:nvPr/>
        </p:nvSpPr>
        <p:spPr bwMode="auto">
          <a:xfrm>
            <a:off x="7455843" y="2708920"/>
            <a:ext cx="1048430" cy="332656"/>
          </a:xfrm>
          <a:prstGeom prst="rect">
            <a:avLst/>
          </a:prstGeom>
          <a:solidFill>
            <a:srgbClr val="0E0E5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LAW</a:t>
            </a:r>
          </a:p>
        </p:txBody>
      </p:sp>
      <p:sp>
        <p:nvSpPr>
          <p:cNvPr id="13" name="Rectangle 5">
            <a:extLst>
              <a:ext uri="{FF2B5EF4-FFF2-40B4-BE49-F238E27FC236}">
                <a16:creationId xmlns:a16="http://schemas.microsoft.com/office/drawing/2014/main" id="{02DF2164-E9F9-70F5-F417-AB73790D9D10}"/>
              </a:ext>
            </a:extLst>
          </p:cNvPr>
          <p:cNvSpPr txBox="1">
            <a:spLocks noChangeArrowheads="1"/>
          </p:cNvSpPr>
          <p:nvPr/>
        </p:nvSpPr>
        <p:spPr bwMode="auto">
          <a:xfrm>
            <a:off x="7308304" y="2996952"/>
            <a:ext cx="1195969" cy="332656"/>
          </a:xfrm>
          <a:prstGeom prst="rect">
            <a:avLst/>
          </a:prstGeom>
          <a:solidFill>
            <a:srgbClr val="0E0E5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JUSTICE</a:t>
            </a:r>
          </a:p>
        </p:txBody>
      </p:sp>
      <p:sp>
        <p:nvSpPr>
          <p:cNvPr id="14" name="Rectangle 5">
            <a:extLst>
              <a:ext uri="{FF2B5EF4-FFF2-40B4-BE49-F238E27FC236}">
                <a16:creationId xmlns:a16="http://schemas.microsoft.com/office/drawing/2014/main" id="{D05AD5BE-EB5A-401E-EF9C-2969B7AE8B55}"/>
              </a:ext>
            </a:extLst>
          </p:cNvPr>
          <p:cNvSpPr txBox="1">
            <a:spLocks noChangeArrowheads="1"/>
          </p:cNvSpPr>
          <p:nvPr/>
        </p:nvSpPr>
        <p:spPr bwMode="auto">
          <a:xfrm>
            <a:off x="7048613" y="3579371"/>
            <a:ext cx="1903084" cy="332656"/>
          </a:xfrm>
          <a:prstGeom prst="rect">
            <a:avLst/>
          </a:prstGeom>
          <a:solidFill>
            <a:srgbClr val="0E0E5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COMMON SENSE</a:t>
            </a:r>
          </a:p>
        </p:txBody>
      </p:sp>
      <p:sp>
        <p:nvSpPr>
          <p:cNvPr id="15" name="Rectangle 5">
            <a:extLst>
              <a:ext uri="{FF2B5EF4-FFF2-40B4-BE49-F238E27FC236}">
                <a16:creationId xmlns:a16="http://schemas.microsoft.com/office/drawing/2014/main" id="{B3E63702-962C-B1A5-4E51-A7FFB04AFB5B}"/>
              </a:ext>
            </a:extLst>
          </p:cNvPr>
          <p:cNvSpPr txBox="1">
            <a:spLocks noChangeArrowheads="1"/>
          </p:cNvSpPr>
          <p:nvPr/>
        </p:nvSpPr>
        <p:spPr bwMode="auto">
          <a:xfrm>
            <a:off x="7028516" y="3267872"/>
            <a:ext cx="1903084" cy="332656"/>
          </a:xfrm>
          <a:prstGeom prst="rect">
            <a:avLst/>
          </a:prstGeom>
          <a:solidFill>
            <a:srgbClr val="0E0E5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1600" b="1" kern="0" dirty="0">
                <a:solidFill>
                  <a:srgbClr val="FFFFFF"/>
                </a:solidFill>
                <a:latin typeface="Arial" charset="0"/>
                <a:ea typeface="ＭＳ Ｐゴシック" charset="0"/>
                <a:cs typeface="Arial" charset="0"/>
              </a:rPr>
              <a:t>DEMOCRACY</a:t>
            </a:r>
          </a:p>
        </p:txBody>
      </p:sp>
    </p:spTree>
    <p:extLst>
      <p:ext uri="{BB962C8B-B14F-4D97-AF65-F5344CB8AC3E}">
        <p14:creationId xmlns:p14="http://schemas.microsoft.com/office/powerpoint/2010/main" val="19687160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Amos 3</a:t>
            </a:r>
          </a:p>
        </p:txBody>
      </p:sp>
    </p:spTree>
    <p:extLst>
      <p:ext uri="{BB962C8B-B14F-4D97-AF65-F5344CB8AC3E}">
        <p14:creationId xmlns:p14="http://schemas.microsoft.com/office/powerpoint/2010/main" val="1033480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0" y="-33268"/>
            <a:ext cx="831641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nchor="ctr">
            <a:spAutoFit/>
          </a:bodyPr>
          <a:lstStyle/>
          <a:p>
            <a:pPr>
              <a:defRPr/>
            </a:pPr>
            <a:r>
              <a:rPr lang="en-GB" altLang="zh-CN" sz="4000" b="1">
                <a:solidFill>
                  <a:srgbClr val="FFFFFF"/>
                </a:solidFill>
                <a:latin typeface="Arial" charset="0"/>
                <a:ea typeface="Arial" charset="0"/>
                <a:cs typeface="Arial" charset="0"/>
              </a:rPr>
              <a:t>Are we listening to God?</a:t>
            </a:r>
            <a:endParaRPr lang="en-GB" altLang="zh-CN" sz="4000">
              <a:solidFill>
                <a:srgbClr val="FFFFFF"/>
              </a:solidFill>
              <a:latin typeface="Arial" charset="0"/>
              <a:ea typeface="Arial" charset="0"/>
              <a:cs typeface="Arial" charset="0"/>
            </a:endParaRPr>
          </a:p>
        </p:txBody>
      </p:sp>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cs typeface="Arial"/>
              </a:rPr>
              <a:t>583</a:t>
            </a:r>
          </a:p>
        </p:txBody>
      </p:sp>
      <p:sp>
        <p:nvSpPr>
          <p:cNvPr id="78899" name="Rectangle 237"/>
          <p:cNvSpPr>
            <a:spLocks noGrp="1" noChangeArrowheads="1"/>
          </p:cNvSpPr>
          <p:nvPr>
            <p:ph type="title" idx="4294967295"/>
          </p:nvPr>
        </p:nvSpPr>
        <p:spPr>
          <a:xfrm>
            <a:off x="0" y="-892175"/>
            <a:ext cx="3276600" cy="649287"/>
          </a:xfrm>
        </p:spPr>
        <p:txBody>
          <a:bodyPr/>
          <a:lstStyle/>
          <a:p>
            <a:pPr algn="r" eaLnBrk="1" hangingPunct="1"/>
            <a:r>
              <a:rPr lang="en-US" sz="2800" dirty="0">
                <a:latin typeface="Arial" charset="0"/>
                <a:ea typeface="ＭＳ Ｐゴシック" charset="0"/>
                <a:cs typeface="Arial" charset="0"/>
              </a:rPr>
              <a:t>Book Chart</a:t>
            </a:r>
          </a:p>
        </p:txBody>
      </p:sp>
      <p:pic>
        <p:nvPicPr>
          <p:cNvPr id="2" name="Picture 1"/>
          <p:cNvPicPr>
            <a:picLocks noChangeAspect="1"/>
          </p:cNvPicPr>
          <p:nvPr/>
        </p:nvPicPr>
        <p:blipFill>
          <a:blip r:embed="rId4"/>
          <a:stretch>
            <a:fillRect/>
          </a:stretch>
        </p:blipFill>
        <p:spPr>
          <a:xfrm>
            <a:off x="0" y="980728"/>
            <a:ext cx="9144000" cy="5138928"/>
          </a:xfrm>
          <a:prstGeom prst="rect">
            <a:avLst/>
          </a:prstGeom>
        </p:spPr>
      </p:pic>
    </p:spTree>
    <p:extLst>
      <p:ext uri="{BB962C8B-B14F-4D97-AF65-F5344CB8AC3E}">
        <p14:creationId xmlns:p14="http://schemas.microsoft.com/office/powerpoint/2010/main" val="3718833310"/>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(3:1)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600" b="1" kern="1200" dirty="0">
                <a:latin typeface="Arial" charset="0"/>
                <a:ea typeface="ＭＳ Ｐゴシック" charset="0"/>
                <a:cs typeface="Arial" charset="0"/>
              </a:rPr>
              <a:t>Three Sermons (Amos 3–6)</a:t>
            </a: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(4:1)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(5:1)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424" y="3861048"/>
            <a:ext cx="9121575" cy="836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800" b="1" kern="1200" dirty="0">
                <a:latin typeface="Arial" charset="0"/>
                <a:ea typeface="ＭＳ Ｐゴシック" charset="0"/>
                <a:cs typeface="Arial" charset="0"/>
              </a:rPr>
              <a:t>Three structural markers to start each sermon</a:t>
            </a:r>
          </a:p>
        </p:txBody>
      </p:sp>
      <p:sp>
        <p:nvSpPr>
          <p:cNvPr id="12" name="Rectangle 2"/>
          <p:cNvSpPr txBox="1">
            <a:spLocks noChangeArrowheads="1"/>
          </p:cNvSpPr>
          <p:nvPr/>
        </p:nvSpPr>
        <p:spPr bwMode="auto">
          <a:xfrm>
            <a:off x="22425" y="4797152"/>
            <a:ext cx="9121575" cy="836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4000" b="1" kern="1200" dirty="0">
                <a:latin typeface="Arial" charset="0"/>
                <a:ea typeface="ＭＳ Ｐゴシック" charset="0"/>
                <a:cs typeface="Arial" charset="0"/>
              </a:rPr>
              <a:t>= </a:t>
            </a:r>
            <a:r>
              <a:rPr lang="ru-RU" sz="4000" b="1" kern="1200" dirty="0">
                <a:latin typeface="Arial" charset="0"/>
                <a:ea typeface="ＭＳ Ｐゴシック" charset="0"/>
                <a:cs typeface="Arial" charset="0"/>
              </a:rPr>
              <a:t>"</a:t>
            </a:r>
            <a:r>
              <a:rPr lang="en-US" sz="4000" b="1" kern="1200" dirty="0">
                <a:latin typeface="Arial" charset="0"/>
                <a:ea typeface="ＭＳ Ｐゴシック" charset="0"/>
                <a:cs typeface="Arial" charset="0"/>
              </a:rPr>
              <a:t>Listen!</a:t>
            </a:r>
            <a:r>
              <a:rPr lang="ru-RU" sz="4000" b="1" kern="1200" dirty="0">
                <a:latin typeface="Arial" charset="0"/>
                <a:ea typeface="ＭＳ Ｐゴシック" charset="0"/>
                <a:cs typeface="Arial" charset="0"/>
              </a:rPr>
              <a:t>"</a:t>
            </a:r>
            <a:r>
              <a:rPr lang="en-US" sz="4000" b="1" kern="1200" dirty="0">
                <a:latin typeface="Arial" charset="0"/>
                <a:ea typeface="ＭＳ Ｐゴシック" charset="0"/>
                <a:cs typeface="Arial" charset="0"/>
              </a:rPr>
              <a:t> • </a:t>
            </a:r>
            <a:r>
              <a:rPr lang="ru-RU" sz="4000" b="1" kern="1200" dirty="0">
                <a:latin typeface="Arial" charset="0"/>
                <a:ea typeface="ＭＳ Ｐゴシック" charset="0"/>
                <a:cs typeface="Arial" charset="0"/>
              </a:rPr>
              <a:t>"</a:t>
            </a:r>
            <a:r>
              <a:rPr lang="en-US" sz="4000" b="1" kern="1200" dirty="0">
                <a:latin typeface="Arial" charset="0"/>
                <a:ea typeface="ＭＳ Ｐゴシック" charset="0"/>
                <a:cs typeface="Arial" charset="0"/>
              </a:rPr>
              <a:t>Listen!</a:t>
            </a:r>
            <a:r>
              <a:rPr lang="ru-RU" sz="4000" b="1" kern="1200" dirty="0">
                <a:latin typeface="Arial" charset="0"/>
                <a:ea typeface="ＭＳ Ｐゴシック" charset="0"/>
                <a:cs typeface="Arial" charset="0"/>
              </a:rPr>
              <a:t>"</a:t>
            </a:r>
            <a:r>
              <a:rPr lang="en-US" sz="4000" b="1" kern="1200" dirty="0">
                <a:latin typeface="Arial" charset="0"/>
                <a:ea typeface="ＭＳ Ｐゴシック" charset="0"/>
                <a:cs typeface="Arial" charset="0"/>
              </a:rPr>
              <a:t> • </a:t>
            </a:r>
            <a:r>
              <a:rPr lang="ru-RU" sz="4000" b="1" kern="1200" dirty="0">
                <a:latin typeface="Arial" charset="0"/>
                <a:ea typeface="ＭＳ Ｐゴシック" charset="0"/>
                <a:cs typeface="Arial" charset="0"/>
              </a:rPr>
              <a:t>"</a:t>
            </a:r>
            <a:r>
              <a:rPr lang="en-US" sz="4000" b="1" kern="1200" dirty="0">
                <a:latin typeface="Arial" charset="0"/>
                <a:ea typeface="ＭＳ Ｐゴシック" charset="0"/>
                <a:cs typeface="Arial" charset="0"/>
              </a:rPr>
              <a:t>Listen!</a:t>
            </a:r>
            <a:r>
              <a:rPr lang="ru-RU" sz="4000" b="1" kern="1200" dirty="0">
                <a:latin typeface="Arial" charset="0"/>
                <a:ea typeface="ＭＳ Ｐゴシック" charset="0"/>
                <a:cs typeface="Arial" charset="0"/>
              </a:rPr>
              <a:t>"</a:t>
            </a:r>
            <a:endParaRPr lang="en-US" sz="4000" b="1" kern="1200" dirty="0">
              <a:latin typeface="Arial" charset="0"/>
              <a:ea typeface="ＭＳ Ｐゴシック" charset="0"/>
              <a:cs typeface="Arial" charset="0"/>
            </a:endParaRPr>
          </a:p>
        </p:txBody>
      </p:sp>
    </p:spTree>
    <p:extLst>
      <p:ext uri="{BB962C8B-B14F-4D97-AF65-F5344CB8AC3E}">
        <p14:creationId xmlns:p14="http://schemas.microsoft.com/office/powerpoint/2010/main" val="336585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strVal val="#ppt_w*0.70"/>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Effect transition="in" filter="fade">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a:t>Listen more, Speak less</a:t>
            </a:r>
          </a:p>
        </p:txBody>
      </p:sp>
    </p:spTree>
    <p:extLst>
      <p:ext uri="{BB962C8B-B14F-4D97-AF65-F5344CB8AC3E}">
        <p14:creationId xmlns:p14="http://schemas.microsoft.com/office/powerpoint/2010/main" val="626016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420934" y="5201905"/>
            <a:ext cx="2302133" cy="1323439"/>
          </a:xfrm>
          <a:prstGeom prst="rect">
            <a:avLst/>
          </a:prstGeom>
          <a:noFill/>
        </p:spPr>
        <p:txBody>
          <a:bodyPr wrap="none" rtlCol="0">
            <a:spAutoFit/>
          </a:bodyPr>
          <a:lstStyle/>
          <a:p>
            <a:pPr defTabSz="457200" fontAlgn="auto">
              <a:spcBef>
                <a:spcPts val="0"/>
              </a:spcBef>
              <a:spcAft>
                <a:spcPts val="0"/>
              </a:spcAft>
            </a:pPr>
            <a:r>
              <a:rPr lang="en-US" sz="8000" dirty="0" err="1">
                <a:solidFill>
                  <a:schemeClr val="bg1"/>
                </a:solidFill>
                <a:latin typeface="Century Gothic"/>
                <a:ea typeface="+mn-ea"/>
                <a:cs typeface="Century Gothic"/>
              </a:rPr>
              <a:t>Tīng</a:t>
            </a:r>
            <a:endParaRPr lang="en-US" sz="8000" dirty="0">
              <a:solidFill>
                <a:schemeClr val="bg1"/>
              </a:solidFill>
              <a:latin typeface="Century Gothic"/>
              <a:ea typeface="+mn-ea"/>
              <a:cs typeface="Century Gothic"/>
            </a:endParaRPr>
          </a:p>
        </p:txBody>
      </p:sp>
      <p:sp>
        <p:nvSpPr>
          <p:cNvPr id="4" name="Title 3"/>
          <p:cNvSpPr>
            <a:spLocks noGrp="1"/>
          </p:cNvSpPr>
          <p:nvPr>
            <p:ph type="ctrTitle"/>
          </p:nvPr>
        </p:nvSpPr>
        <p:spPr>
          <a:xfrm>
            <a:off x="685800" y="37950"/>
            <a:ext cx="7772400" cy="1062718"/>
          </a:xfrm>
        </p:spPr>
        <p:txBody>
          <a:bodyPr>
            <a:noAutofit/>
          </a:bodyPr>
          <a:lstStyle/>
          <a:p>
            <a:r>
              <a:rPr lang="ru-RU" sz="7200" b="1">
                <a:solidFill>
                  <a:srgbClr val="FFFFFF"/>
                </a:solidFill>
              </a:rPr>
              <a:t>"</a:t>
            </a:r>
            <a:r>
              <a:rPr lang="en-US" sz="7200" b="1">
                <a:solidFill>
                  <a:srgbClr val="FFFFFF"/>
                </a:solidFill>
              </a:rPr>
              <a:t>Listen</a:t>
            </a:r>
            <a:r>
              <a:rPr lang="ru-RU" sz="7200" b="1">
                <a:solidFill>
                  <a:srgbClr val="FFFFFF"/>
                </a:solidFill>
              </a:rPr>
              <a:t>"</a:t>
            </a:r>
            <a:endParaRPr lang="en-US" sz="7200" b="1">
              <a:solidFill>
                <a:srgbClr val="FFFFFF"/>
              </a:solidFill>
            </a:endParaRPr>
          </a:p>
        </p:txBody>
      </p:sp>
    </p:spTree>
    <p:extLst>
      <p:ext uri="{BB962C8B-B14F-4D97-AF65-F5344CB8AC3E}">
        <p14:creationId xmlns:p14="http://schemas.microsoft.com/office/powerpoint/2010/main" val="4264319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664214" y="5133715"/>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srgbClr val="FFFFFF"/>
              </a:solidFill>
              <a:latin typeface="Calibri"/>
              <a:ea typeface="+mn-ea"/>
              <a:cs typeface="+mn-cs"/>
            </a:endParaRPr>
          </a:p>
        </p:txBody>
      </p:sp>
      <p:sp>
        <p:nvSpPr>
          <p:cNvPr id="4" name="Title 3"/>
          <p:cNvSpPr>
            <a:spLocks noGrp="1"/>
          </p:cNvSpPr>
          <p:nvPr>
            <p:ph type="ctrTitle"/>
          </p:nvPr>
        </p:nvSpPr>
        <p:spPr>
          <a:xfrm>
            <a:off x="0" y="4886562"/>
            <a:ext cx="2627784" cy="1062718"/>
          </a:xfrm>
          <a:solidFill>
            <a:schemeClr val="tx1"/>
          </a:solidFill>
        </p:spPr>
        <p:txBody>
          <a:bodyPr>
            <a:noAutofit/>
          </a:bodyPr>
          <a:lstStyle/>
          <a:p>
            <a:r>
              <a:rPr lang="en-US" b="1">
                <a:solidFill>
                  <a:srgbClr val="FFFFFF"/>
                </a:solidFill>
                <a:latin typeface="Arial"/>
                <a:cs typeface="Arial"/>
              </a:rPr>
              <a:t>King</a:t>
            </a:r>
            <a:endParaRPr lang="en-US" sz="6000" b="1">
              <a:solidFill>
                <a:srgbClr val="FFFFFF"/>
              </a:solidFill>
              <a:latin typeface="Arial"/>
              <a:cs typeface="Arial"/>
            </a:endParaRPr>
          </a:p>
        </p:txBody>
      </p:sp>
      <p:sp>
        <p:nvSpPr>
          <p:cNvPr id="5" name="Right Arrow 4"/>
          <p:cNvSpPr/>
          <p:nvPr/>
        </p:nvSpPr>
        <p:spPr>
          <a:xfrm rot="19590818">
            <a:off x="1560871" y="4293096"/>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437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3"/>
          <p:cNvSpPr>
            <a:spLocks noGrp="1"/>
          </p:cNvSpPr>
          <p:nvPr>
            <p:ph type="ctrTitle"/>
          </p:nvPr>
        </p:nvSpPr>
        <p:spPr>
          <a:xfrm>
            <a:off x="0" y="260648"/>
            <a:ext cx="2627784" cy="1062718"/>
          </a:xfrm>
          <a:solidFill>
            <a:schemeClr val="tx1"/>
          </a:solidFill>
        </p:spPr>
        <p:txBody>
          <a:bodyPr>
            <a:noAutofit/>
          </a:bodyPr>
          <a:lstStyle/>
          <a:p>
            <a:r>
              <a:rPr lang="en-US" b="1">
                <a:solidFill>
                  <a:srgbClr val="FFFFFF"/>
                </a:solidFill>
                <a:latin typeface="Arial"/>
                <a:cs typeface="Arial"/>
              </a:rPr>
              <a:t>Ear</a:t>
            </a:r>
            <a:endParaRPr lang="en-US" sz="6000" b="1">
              <a:solidFill>
                <a:srgbClr val="FFFFFF"/>
              </a:solidFill>
              <a:latin typeface="Arial"/>
              <a:cs typeface="Arial"/>
            </a:endParaRPr>
          </a:p>
        </p:txBody>
      </p:sp>
      <p:sp>
        <p:nvSpPr>
          <p:cNvPr id="4" name="Right Arrow 3"/>
          <p:cNvSpPr/>
          <p:nvPr/>
        </p:nvSpPr>
        <p:spPr>
          <a:xfrm rot="1941613">
            <a:off x="1606260" y="1044481"/>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063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664214" y="5133715"/>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4" name="TextBox 3"/>
          <p:cNvSpPr txBox="1"/>
          <p:nvPr/>
        </p:nvSpPr>
        <p:spPr>
          <a:xfrm>
            <a:off x="4808730" y="2084502"/>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5" name="Title 3"/>
          <p:cNvSpPr>
            <a:spLocks noGrp="1"/>
          </p:cNvSpPr>
          <p:nvPr>
            <p:ph type="ctrTitle"/>
          </p:nvPr>
        </p:nvSpPr>
        <p:spPr>
          <a:xfrm>
            <a:off x="6948264" y="2492896"/>
            <a:ext cx="2195736" cy="1062718"/>
          </a:xfrm>
          <a:solidFill>
            <a:schemeClr val="tx1"/>
          </a:solidFill>
        </p:spPr>
        <p:txBody>
          <a:bodyPr>
            <a:noAutofit/>
          </a:bodyPr>
          <a:lstStyle/>
          <a:p>
            <a:r>
              <a:rPr lang="en-US" b="1">
                <a:solidFill>
                  <a:srgbClr val="FFFFFF"/>
                </a:solidFill>
                <a:latin typeface="Arial"/>
                <a:cs typeface="Arial"/>
              </a:rPr>
              <a:t>Eye</a:t>
            </a:r>
            <a:endParaRPr lang="en-US" sz="6000" b="1">
              <a:solidFill>
                <a:srgbClr val="FFFFFF"/>
              </a:solidFill>
              <a:latin typeface="Arial"/>
              <a:cs typeface="Arial"/>
            </a:endParaRPr>
          </a:p>
        </p:txBody>
      </p:sp>
      <p:sp>
        <p:nvSpPr>
          <p:cNvPr id="6" name="Right Arrow 5"/>
          <p:cNvSpPr/>
          <p:nvPr/>
        </p:nvSpPr>
        <p:spPr>
          <a:xfrm rot="10800000">
            <a:off x="6228184" y="2564904"/>
            <a:ext cx="1152128"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519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274257" y="5140587"/>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4" name="Title 3"/>
          <p:cNvSpPr>
            <a:spLocks noGrp="1"/>
          </p:cNvSpPr>
          <p:nvPr>
            <p:ph type="ctrTitle"/>
          </p:nvPr>
        </p:nvSpPr>
        <p:spPr>
          <a:xfrm>
            <a:off x="7255709" y="3717032"/>
            <a:ext cx="1996811" cy="1062718"/>
          </a:xfrm>
          <a:solidFill>
            <a:schemeClr val="tx1"/>
          </a:solidFill>
        </p:spPr>
        <p:txBody>
          <a:bodyPr>
            <a:noAutofit/>
          </a:bodyPr>
          <a:lstStyle/>
          <a:p>
            <a:r>
              <a:rPr lang="en-US" b="1">
                <a:solidFill>
                  <a:srgbClr val="FFFFFF"/>
                </a:solidFill>
                <a:latin typeface="Arial"/>
                <a:cs typeface="Arial"/>
              </a:rPr>
              <a:t>One</a:t>
            </a:r>
            <a:endParaRPr lang="en-US" sz="6000" b="1">
              <a:solidFill>
                <a:srgbClr val="FFFFFF"/>
              </a:solidFill>
              <a:latin typeface="Arial"/>
              <a:cs typeface="Arial"/>
            </a:endParaRPr>
          </a:p>
        </p:txBody>
      </p:sp>
      <p:sp>
        <p:nvSpPr>
          <p:cNvPr id="5" name="Right Arrow 4"/>
          <p:cNvSpPr/>
          <p:nvPr/>
        </p:nvSpPr>
        <p:spPr>
          <a:xfrm rot="12037510">
            <a:off x="6333556" y="3557585"/>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413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141976" y="5272885"/>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4" name="Title 3"/>
          <p:cNvSpPr>
            <a:spLocks noGrp="1"/>
          </p:cNvSpPr>
          <p:nvPr>
            <p:ph type="ctrTitle"/>
          </p:nvPr>
        </p:nvSpPr>
        <p:spPr>
          <a:xfrm>
            <a:off x="6444208" y="5606642"/>
            <a:ext cx="2627784" cy="1062718"/>
          </a:xfrm>
          <a:solidFill>
            <a:schemeClr val="tx1"/>
          </a:solidFill>
        </p:spPr>
        <p:txBody>
          <a:bodyPr>
            <a:noAutofit/>
          </a:bodyPr>
          <a:lstStyle/>
          <a:p>
            <a:r>
              <a:rPr lang="en-US" b="1">
                <a:solidFill>
                  <a:srgbClr val="FFFFFF"/>
                </a:solidFill>
                <a:latin typeface="Arial"/>
                <a:cs typeface="Arial"/>
              </a:rPr>
              <a:t>Heart</a:t>
            </a:r>
            <a:endParaRPr lang="en-US" sz="6000" b="1">
              <a:solidFill>
                <a:srgbClr val="FFFFFF"/>
              </a:solidFill>
              <a:latin typeface="Arial"/>
              <a:cs typeface="Arial"/>
            </a:endParaRPr>
          </a:p>
        </p:txBody>
      </p:sp>
      <p:sp>
        <p:nvSpPr>
          <p:cNvPr id="5" name="Right Arrow 4"/>
          <p:cNvSpPr/>
          <p:nvPr/>
        </p:nvSpPr>
        <p:spPr>
          <a:xfrm rot="13118777">
            <a:off x="5710920" y="5135107"/>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958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08520" y="692696"/>
            <a:ext cx="9303854" cy="6200147"/>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en-US" sz="4000" b="1" dirty="0">
                <a:solidFill>
                  <a:srgbClr val="FFFFFF"/>
                </a:solidFill>
                <a:latin typeface="Arial" charset="0"/>
                <a:ea typeface="ＭＳ Ｐゴシック" charset="0"/>
                <a:cs typeface="Arial" charset="0"/>
              </a:rPr>
              <a:t>How does God respond to </a:t>
            </a:r>
            <a:r>
              <a:rPr lang="en-US" sz="4000" b="1" dirty="0">
                <a:solidFill>
                  <a:srgbClr val="FFFF00"/>
                </a:solidFill>
                <a:latin typeface="Arial" charset="0"/>
                <a:ea typeface="ＭＳ Ｐゴシック" charset="0"/>
                <a:cs typeface="Arial" charset="0"/>
              </a:rPr>
              <a:t>injustice</a:t>
            </a:r>
            <a:r>
              <a:rPr lang="en-US" sz="4000" b="1" dirty="0">
                <a:solidFill>
                  <a:srgbClr val="FFFFFF"/>
                </a:solidFill>
                <a:latin typeface="Arial" charset="0"/>
                <a:ea typeface="ＭＳ Ｐゴシック" charset="0"/>
                <a:cs typeface="Arial" charset="0"/>
              </a:rPr>
              <a:t>?</a:t>
            </a:r>
          </a:p>
        </p:txBody>
      </p:sp>
      <p:sp>
        <p:nvSpPr>
          <p:cNvPr id="35846" name="Rectangle 6"/>
          <p:cNvSpPr>
            <a:spLocks noChangeArrowheads="1"/>
          </p:cNvSpPr>
          <p:nvPr/>
        </p:nvSpPr>
        <p:spPr bwMode="auto">
          <a:xfrm>
            <a:off x="179512" y="836712"/>
            <a:ext cx="4392488" cy="936104"/>
          </a:xfrm>
          <a:prstGeom prst="rect">
            <a:avLst/>
          </a:prstGeom>
          <a:noFill/>
          <a:ln w="9525">
            <a:noFill/>
            <a:miter lim="800000"/>
            <a:headEnd/>
            <a:tailEnd/>
          </a:ln>
          <a:effectLst/>
        </p:spPr>
        <p:txBody>
          <a:bodyPr/>
          <a:lstStyle/>
          <a:p>
            <a:pPr>
              <a:spcBef>
                <a:spcPct val="20000"/>
              </a:spcBef>
              <a:defRPr/>
            </a:pPr>
            <a:r>
              <a:rPr lang="en-SG" sz="4000" b="1" dirty="0">
                <a:effectLst/>
                <a:latin typeface="Arial" charset="0"/>
                <a:ea typeface="Times New Roman" charset="0"/>
              </a:rPr>
              <a:t>Does He care?</a:t>
            </a:r>
            <a:endParaRPr lang="en-GB" sz="4000" b="1" dirty="0">
              <a:effectLst/>
              <a:latin typeface="Arial" charset="0"/>
              <a:ea typeface="Times New Roman" charset="0"/>
            </a:endParaRPr>
          </a:p>
        </p:txBody>
      </p:sp>
    </p:spTree>
    <p:extLst>
      <p:ext uri="{BB962C8B-B14F-4D97-AF65-F5344CB8AC3E}">
        <p14:creationId xmlns:p14="http://schemas.microsoft.com/office/powerpoint/2010/main" val="38262990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208116" y="5087668"/>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mn-ea"/>
              <a:cs typeface="+mn-cs"/>
            </a:endParaRPr>
          </a:p>
        </p:txBody>
      </p:sp>
      <p:sp>
        <p:nvSpPr>
          <p:cNvPr id="4" name="Title 3"/>
          <p:cNvSpPr>
            <a:spLocks noGrp="1"/>
          </p:cNvSpPr>
          <p:nvPr>
            <p:ph type="ctrTitle"/>
          </p:nvPr>
        </p:nvSpPr>
        <p:spPr>
          <a:xfrm>
            <a:off x="6300192" y="44624"/>
            <a:ext cx="2627784" cy="1062718"/>
          </a:xfrm>
          <a:solidFill>
            <a:schemeClr val="tx1"/>
          </a:solidFill>
        </p:spPr>
        <p:txBody>
          <a:bodyPr>
            <a:noAutofit/>
          </a:bodyPr>
          <a:lstStyle/>
          <a:p>
            <a:r>
              <a:rPr lang="en-US" b="1">
                <a:solidFill>
                  <a:srgbClr val="FFFFFF"/>
                </a:solidFill>
                <a:latin typeface="Arial"/>
                <a:cs typeface="Arial"/>
              </a:rPr>
              <a:t>Christ</a:t>
            </a:r>
            <a:endParaRPr lang="en-US" sz="6000" b="1">
              <a:solidFill>
                <a:srgbClr val="FFFFFF"/>
              </a:solidFill>
              <a:latin typeface="Arial"/>
              <a:cs typeface="Arial"/>
            </a:endParaRPr>
          </a:p>
        </p:txBody>
      </p:sp>
      <p:sp>
        <p:nvSpPr>
          <p:cNvPr id="5" name="Right Arrow 4"/>
          <p:cNvSpPr/>
          <p:nvPr/>
        </p:nvSpPr>
        <p:spPr>
          <a:xfrm rot="8065433">
            <a:off x="5694225" y="881889"/>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486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3420934" y="5066936"/>
            <a:ext cx="2302133" cy="1323439"/>
          </a:xfrm>
          <a:prstGeom prst="rect">
            <a:avLst/>
          </a:prstGeom>
          <a:noFill/>
        </p:spPr>
        <p:txBody>
          <a:bodyPr wrap="none" rtlCol="0">
            <a:spAutoFit/>
          </a:bodyPr>
          <a:lstStyle/>
          <a:p>
            <a:pPr defTabSz="457200" fontAlgn="auto">
              <a:spcBef>
                <a:spcPts val="0"/>
              </a:spcBef>
              <a:spcAft>
                <a:spcPts val="0"/>
              </a:spcAft>
            </a:pPr>
            <a:r>
              <a:rPr lang="en-US" sz="8000" dirty="0" err="1">
                <a:solidFill>
                  <a:srgbClr val="FFFFFF"/>
                </a:solidFill>
                <a:latin typeface="Century Gothic"/>
                <a:ea typeface="+mn-ea"/>
                <a:cs typeface="Century Gothic"/>
              </a:rPr>
              <a:t>Tīng</a:t>
            </a:r>
            <a:endParaRPr lang="en-US" sz="8000" dirty="0">
              <a:solidFill>
                <a:srgbClr val="FFFFFF"/>
              </a:solidFill>
              <a:latin typeface="Century Gothic"/>
              <a:ea typeface="+mn-ea"/>
              <a:cs typeface="Century Gothic"/>
            </a:endParaRPr>
          </a:p>
        </p:txBody>
      </p:sp>
      <p:sp>
        <p:nvSpPr>
          <p:cNvPr id="4" name="Title 3"/>
          <p:cNvSpPr>
            <a:spLocks noGrp="1"/>
          </p:cNvSpPr>
          <p:nvPr>
            <p:ph type="ctrTitle"/>
          </p:nvPr>
        </p:nvSpPr>
        <p:spPr>
          <a:xfrm>
            <a:off x="509105" y="164681"/>
            <a:ext cx="7772400" cy="895488"/>
          </a:xfrm>
        </p:spPr>
        <p:txBody>
          <a:bodyPr vert="horz" lIns="91440" tIns="45720" rIns="91440" bIns="45720" rtlCol="0" anchor="ctr">
            <a:noAutofit/>
          </a:bodyPr>
          <a:lstStyle/>
          <a:p>
            <a:r>
              <a:rPr lang="ru-RU" sz="7200" b="1">
                <a:solidFill>
                  <a:srgbClr val="FFFFFF"/>
                </a:solidFill>
              </a:rPr>
              <a:t>"</a:t>
            </a:r>
            <a:r>
              <a:rPr lang="en-US" sz="7200" b="1">
                <a:solidFill>
                  <a:srgbClr val="FFFFFF"/>
                </a:solidFill>
              </a:rPr>
              <a:t>Listen</a:t>
            </a:r>
            <a:r>
              <a:rPr lang="ru-RU" sz="7200" b="1">
                <a:solidFill>
                  <a:srgbClr val="FFFFFF"/>
                </a:solidFill>
              </a:rPr>
              <a:t>"</a:t>
            </a:r>
            <a:endParaRPr lang="en-US" sz="7200" b="1">
              <a:solidFill>
                <a:srgbClr val="FFFFFF"/>
              </a:solidFill>
            </a:endParaRPr>
          </a:p>
        </p:txBody>
      </p:sp>
      <p:sp>
        <p:nvSpPr>
          <p:cNvPr id="5" name="Title 3"/>
          <p:cNvSpPr txBox="1">
            <a:spLocks/>
          </p:cNvSpPr>
          <p:nvPr/>
        </p:nvSpPr>
        <p:spPr>
          <a:xfrm>
            <a:off x="0" y="4886562"/>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FFFFFF"/>
                </a:solidFill>
                <a:latin typeface="Arial"/>
                <a:cs typeface="Arial"/>
              </a:rPr>
              <a:t>King</a:t>
            </a:r>
            <a:endParaRPr lang="en-US" sz="6000" b="1">
              <a:solidFill>
                <a:srgbClr val="FFFFFF"/>
              </a:solidFill>
              <a:latin typeface="Arial"/>
              <a:cs typeface="Arial"/>
            </a:endParaRPr>
          </a:p>
        </p:txBody>
      </p:sp>
      <p:sp>
        <p:nvSpPr>
          <p:cNvPr id="6" name="Right Arrow 5"/>
          <p:cNvSpPr/>
          <p:nvPr/>
        </p:nvSpPr>
        <p:spPr>
          <a:xfrm rot="19590818">
            <a:off x="1560871" y="4293096"/>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3"/>
          <p:cNvSpPr txBox="1">
            <a:spLocks/>
          </p:cNvSpPr>
          <p:nvPr/>
        </p:nvSpPr>
        <p:spPr>
          <a:xfrm>
            <a:off x="0" y="260648"/>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FFFFFF"/>
                </a:solidFill>
                <a:latin typeface="Arial"/>
                <a:cs typeface="Arial"/>
              </a:rPr>
              <a:t>Ear</a:t>
            </a:r>
            <a:endParaRPr lang="en-US" sz="6000" b="1">
              <a:solidFill>
                <a:srgbClr val="FFFFFF"/>
              </a:solidFill>
              <a:latin typeface="Arial"/>
              <a:cs typeface="Arial"/>
            </a:endParaRPr>
          </a:p>
        </p:txBody>
      </p:sp>
      <p:sp>
        <p:nvSpPr>
          <p:cNvPr id="8" name="Right Arrow 7"/>
          <p:cNvSpPr/>
          <p:nvPr/>
        </p:nvSpPr>
        <p:spPr>
          <a:xfrm rot="1941613">
            <a:off x="1606260" y="1044481"/>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6948264" y="2492896"/>
            <a:ext cx="2195736"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FFFFFF"/>
                </a:solidFill>
                <a:latin typeface="Arial"/>
                <a:cs typeface="Arial"/>
              </a:rPr>
              <a:t>Eye</a:t>
            </a:r>
            <a:endParaRPr lang="en-US" sz="6000" b="1">
              <a:solidFill>
                <a:srgbClr val="FFFFFF"/>
              </a:solidFill>
              <a:latin typeface="Arial"/>
              <a:cs typeface="Arial"/>
            </a:endParaRPr>
          </a:p>
        </p:txBody>
      </p:sp>
      <p:sp>
        <p:nvSpPr>
          <p:cNvPr id="10" name="Right Arrow 9"/>
          <p:cNvSpPr/>
          <p:nvPr/>
        </p:nvSpPr>
        <p:spPr>
          <a:xfrm rot="10800000">
            <a:off x="6228184" y="2564904"/>
            <a:ext cx="1152128"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3"/>
          <p:cNvSpPr txBox="1">
            <a:spLocks/>
          </p:cNvSpPr>
          <p:nvPr/>
        </p:nvSpPr>
        <p:spPr>
          <a:xfrm>
            <a:off x="7255709" y="3717032"/>
            <a:ext cx="1996811"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FFFFFF"/>
                </a:solidFill>
                <a:latin typeface="Arial"/>
                <a:cs typeface="Arial"/>
              </a:rPr>
              <a:t>One</a:t>
            </a:r>
            <a:endParaRPr lang="en-US" sz="6000" b="1">
              <a:solidFill>
                <a:srgbClr val="FFFFFF"/>
              </a:solidFill>
              <a:latin typeface="Arial"/>
              <a:cs typeface="Arial"/>
            </a:endParaRPr>
          </a:p>
        </p:txBody>
      </p:sp>
      <p:sp>
        <p:nvSpPr>
          <p:cNvPr id="12" name="Right Arrow 11"/>
          <p:cNvSpPr/>
          <p:nvPr/>
        </p:nvSpPr>
        <p:spPr>
          <a:xfrm rot="12037510">
            <a:off x="6333556" y="3557585"/>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3"/>
          <p:cNvSpPr txBox="1">
            <a:spLocks/>
          </p:cNvSpPr>
          <p:nvPr/>
        </p:nvSpPr>
        <p:spPr>
          <a:xfrm>
            <a:off x="6444208" y="5606642"/>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FFFFFF"/>
                </a:solidFill>
                <a:latin typeface="Arial"/>
                <a:cs typeface="Arial"/>
              </a:rPr>
              <a:t>Heart</a:t>
            </a:r>
            <a:endParaRPr lang="en-US" sz="6000" b="1">
              <a:solidFill>
                <a:srgbClr val="FFFFFF"/>
              </a:solidFill>
              <a:latin typeface="Arial"/>
              <a:cs typeface="Arial"/>
            </a:endParaRPr>
          </a:p>
        </p:txBody>
      </p:sp>
      <p:sp>
        <p:nvSpPr>
          <p:cNvPr id="14" name="Right Arrow 13"/>
          <p:cNvSpPr/>
          <p:nvPr/>
        </p:nvSpPr>
        <p:spPr>
          <a:xfrm rot="13118777">
            <a:off x="5710920" y="5135107"/>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3"/>
          <p:cNvSpPr txBox="1">
            <a:spLocks/>
          </p:cNvSpPr>
          <p:nvPr/>
        </p:nvSpPr>
        <p:spPr>
          <a:xfrm>
            <a:off x="6300192" y="44624"/>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solidFill>
                  <a:srgbClr val="FFFFFF"/>
                </a:solidFill>
                <a:latin typeface="Arial"/>
                <a:cs typeface="Arial"/>
              </a:rPr>
              <a:t>Christ</a:t>
            </a:r>
            <a:endParaRPr lang="en-US" sz="6000" b="1">
              <a:solidFill>
                <a:srgbClr val="FFFFFF"/>
              </a:solidFill>
              <a:latin typeface="Arial"/>
              <a:cs typeface="Arial"/>
            </a:endParaRPr>
          </a:p>
        </p:txBody>
      </p:sp>
      <p:sp>
        <p:nvSpPr>
          <p:cNvPr id="16" name="Right Arrow 15"/>
          <p:cNvSpPr/>
          <p:nvPr/>
        </p:nvSpPr>
        <p:spPr>
          <a:xfrm rot="8065433">
            <a:off x="5694225" y="881889"/>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733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(3:1)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600" b="1" kern="1200" dirty="0">
                <a:latin typeface="Arial" charset="0"/>
                <a:ea typeface="ＭＳ Ｐゴシック" charset="0"/>
                <a:cs typeface="Arial" charset="0"/>
              </a:rPr>
              <a:t>Three Sermons (Amos 3–6)</a:t>
            </a: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(4:1)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(5:1)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4005064"/>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They do not know how to do right</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(3:10)</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990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0" y="-33268"/>
            <a:ext cx="831641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nchor="ctr">
            <a:spAutoFit/>
          </a:bodyPr>
          <a:lstStyle/>
          <a:p>
            <a:pPr>
              <a:defRPr/>
            </a:pPr>
            <a:r>
              <a:rPr lang="en-GB" altLang="zh-CN" sz="4000" b="1">
                <a:solidFill>
                  <a:srgbClr val="FFFFFF"/>
                </a:solidFill>
                <a:latin typeface="Arial" charset="0"/>
                <a:ea typeface="Arial" charset="0"/>
                <a:cs typeface="Arial" charset="0"/>
              </a:rPr>
              <a:t>Are we listening to God?</a:t>
            </a:r>
            <a:endParaRPr lang="en-GB" altLang="zh-CN" sz="4000">
              <a:solidFill>
                <a:srgbClr val="FFFFFF"/>
              </a:solidFill>
              <a:latin typeface="Arial" charset="0"/>
              <a:ea typeface="Arial" charset="0"/>
              <a:cs typeface="Arial" charset="0"/>
            </a:endParaRPr>
          </a:p>
        </p:txBody>
      </p:sp>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cs typeface="Arial"/>
              </a:rPr>
              <a:t>583</a:t>
            </a:r>
          </a:p>
        </p:txBody>
      </p:sp>
      <p:sp>
        <p:nvSpPr>
          <p:cNvPr id="78899" name="Rectangle 237"/>
          <p:cNvSpPr>
            <a:spLocks noGrp="1" noChangeArrowheads="1"/>
          </p:cNvSpPr>
          <p:nvPr>
            <p:ph type="title" idx="4294967295"/>
          </p:nvPr>
        </p:nvSpPr>
        <p:spPr>
          <a:xfrm>
            <a:off x="0" y="-892175"/>
            <a:ext cx="3276600" cy="649287"/>
          </a:xfrm>
        </p:spPr>
        <p:txBody>
          <a:bodyPr/>
          <a:lstStyle/>
          <a:p>
            <a:pPr algn="r" eaLnBrk="1" hangingPunct="1"/>
            <a:r>
              <a:rPr lang="en-US" sz="2800" dirty="0">
                <a:latin typeface="Arial" charset="0"/>
                <a:ea typeface="ＭＳ Ｐゴシック" charset="0"/>
                <a:cs typeface="Arial" charset="0"/>
              </a:rPr>
              <a:t>Book Chart</a:t>
            </a:r>
          </a:p>
        </p:txBody>
      </p:sp>
      <p:pic>
        <p:nvPicPr>
          <p:cNvPr id="3" name="Picture 2"/>
          <p:cNvPicPr>
            <a:picLocks noChangeAspect="1"/>
          </p:cNvPicPr>
          <p:nvPr/>
        </p:nvPicPr>
        <p:blipFill>
          <a:blip r:embed="rId4"/>
          <a:stretch>
            <a:fillRect/>
          </a:stretch>
        </p:blipFill>
        <p:spPr>
          <a:xfrm>
            <a:off x="1259632" y="980728"/>
            <a:ext cx="6530365" cy="5256944"/>
          </a:xfrm>
          <a:prstGeom prst="rect">
            <a:avLst/>
          </a:prstGeom>
        </p:spPr>
      </p:pic>
    </p:spTree>
    <p:extLst>
      <p:ext uri="{BB962C8B-B14F-4D97-AF65-F5344CB8AC3E}">
        <p14:creationId xmlns:p14="http://schemas.microsoft.com/office/powerpoint/2010/main" val="1212962728"/>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1560" y="1412776"/>
            <a:ext cx="7874000" cy="5245100"/>
          </a:xfrm>
          <a:prstGeom prst="rect">
            <a:avLst/>
          </a:prstGeom>
        </p:spPr>
      </p:pic>
      <p:sp>
        <p:nvSpPr>
          <p:cNvPr id="10243" name="Rectangle 3"/>
          <p:cNvSpPr>
            <a:spLocks noChangeArrowheads="1"/>
          </p:cNvSpPr>
          <p:nvPr/>
        </p:nvSpPr>
        <p:spPr bwMode="auto">
          <a:xfrm>
            <a:off x="611560" y="89337"/>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nchor="t">
            <a:spAutoFit/>
          </a:bodyPr>
          <a:lstStyle/>
          <a:p>
            <a:pPr>
              <a:defRPr/>
            </a:pPr>
            <a:r>
              <a:rPr lang="en-GB" altLang="zh-CN" sz="3600" b="1">
                <a:solidFill>
                  <a:srgbClr val="FFFFFF"/>
                </a:solidFill>
                <a:latin typeface="Arial" charset="0"/>
                <a:ea typeface="Arial" charset="0"/>
                <a:cs typeface="Arial" charset="0"/>
              </a:rPr>
              <a:t>When we don</a:t>
            </a:r>
            <a:r>
              <a:rPr lang="uk-UA" altLang="zh-CN" sz="3600" b="1">
                <a:solidFill>
                  <a:srgbClr val="FFFFFF"/>
                </a:solidFill>
                <a:latin typeface="Arial" charset="0"/>
                <a:ea typeface="Arial" charset="0"/>
                <a:cs typeface="Arial" charset="0"/>
              </a:rPr>
              <a:t>'</a:t>
            </a:r>
            <a:r>
              <a:rPr lang="en-GB" altLang="zh-CN" sz="3600" b="1">
                <a:solidFill>
                  <a:srgbClr val="FFFFFF"/>
                </a:solidFill>
                <a:latin typeface="Arial" charset="0"/>
                <a:ea typeface="Arial" charset="0"/>
                <a:cs typeface="Arial" charset="0"/>
              </a:rPr>
              <a:t>t listen, it is as if there is a famine for God</a:t>
            </a:r>
            <a:r>
              <a:rPr lang="uk-UA" altLang="zh-CN" sz="3600" b="1">
                <a:solidFill>
                  <a:srgbClr val="FFFFFF"/>
                </a:solidFill>
                <a:latin typeface="Arial" charset="0"/>
                <a:ea typeface="Arial" charset="0"/>
                <a:cs typeface="Arial" charset="0"/>
              </a:rPr>
              <a:t>'</a:t>
            </a:r>
            <a:r>
              <a:rPr lang="en-GB" altLang="zh-CN" sz="3600" b="1">
                <a:solidFill>
                  <a:srgbClr val="FFFFFF"/>
                </a:solidFill>
                <a:latin typeface="Arial" charset="0"/>
                <a:ea typeface="Arial" charset="0"/>
                <a:cs typeface="Arial" charset="0"/>
              </a:rPr>
              <a:t>s Word.</a:t>
            </a:r>
            <a:endParaRPr lang="en-GB" altLang="zh-CN" sz="3600">
              <a:solidFill>
                <a:srgbClr val="FFFFFF"/>
              </a:solidFill>
              <a:latin typeface="Arial" charset="0"/>
              <a:ea typeface="Arial" charset="0"/>
              <a:cs typeface="Arial" charset="0"/>
            </a:endParaRPr>
          </a:p>
        </p:txBody>
      </p:sp>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cs typeface="Arial"/>
              </a:rPr>
              <a:t>583</a:t>
            </a:r>
          </a:p>
        </p:txBody>
      </p:sp>
      <p:sp>
        <p:nvSpPr>
          <p:cNvPr id="78899" name="Rectangle 237"/>
          <p:cNvSpPr>
            <a:spLocks noGrp="1" noChangeArrowheads="1"/>
          </p:cNvSpPr>
          <p:nvPr>
            <p:ph type="title" idx="4294967295"/>
          </p:nvPr>
        </p:nvSpPr>
        <p:spPr>
          <a:xfrm>
            <a:off x="0" y="-892175"/>
            <a:ext cx="3276600" cy="649287"/>
          </a:xfrm>
        </p:spPr>
        <p:txBody>
          <a:bodyPr/>
          <a:lstStyle/>
          <a:p>
            <a:pPr algn="r" eaLnBrk="1" hangingPunct="1"/>
            <a:r>
              <a:rPr lang="en-US" sz="2800" dirty="0">
                <a:latin typeface="Arial" charset="0"/>
                <a:ea typeface="ＭＳ Ｐゴシック" charset="0"/>
                <a:cs typeface="Arial" charset="0"/>
              </a:rPr>
              <a:t>Book Chart</a:t>
            </a:r>
          </a:p>
        </p:txBody>
      </p:sp>
    </p:spTree>
    <p:extLst>
      <p:ext uri="{BB962C8B-B14F-4D97-AF65-F5344CB8AC3E}">
        <p14:creationId xmlns:p14="http://schemas.microsoft.com/office/powerpoint/2010/main" val="478136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Amos 4</a:t>
            </a:r>
          </a:p>
        </p:txBody>
      </p:sp>
    </p:spTree>
    <p:extLst>
      <p:ext uri="{BB962C8B-B14F-4D97-AF65-F5344CB8AC3E}">
        <p14:creationId xmlns:p14="http://schemas.microsoft.com/office/powerpoint/2010/main" val="739846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(3:1)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600" b="1" kern="1200" dirty="0">
                <a:latin typeface="Arial" charset="0"/>
                <a:ea typeface="ＭＳ Ｐゴシック" charset="0"/>
                <a:cs typeface="Arial" charset="0"/>
              </a:rPr>
              <a:t>Three Sermons (Amos 3–6)</a:t>
            </a: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(4:1)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(5:1)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4005064"/>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They do not know how to do right</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(3:10)</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059832" y="4005064"/>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You oppress the poor and crush the needy</a:t>
            </a:r>
            <a:r>
              <a:rPr lang="ru-RU" altLang="zh-CN" sz="3600" b="1" dirty="0">
                <a:effectLst>
                  <a:glow rad="228600">
                    <a:schemeClr val="tx1"/>
                  </a:glow>
                </a:effectLst>
                <a:latin typeface="Arial" charset="0"/>
                <a:ea typeface="ＭＳ Ｐゴシック" charset="0"/>
                <a:cs typeface="Arial" charset="0"/>
              </a:rPr>
              <a:t>"</a:t>
            </a:r>
            <a:r>
              <a:rPr lang="en-GB" altLang="zh-CN" sz="3200" b="1" dirty="0">
                <a:effectLst>
                  <a:glow rad="228600">
                    <a:schemeClr val="tx1"/>
                  </a:glow>
                </a:effectLst>
                <a:latin typeface="Arial" charset="0"/>
                <a:ea typeface="ＭＳ Ｐゴシック" charset="0"/>
                <a:cs typeface="Arial" charset="0"/>
              </a:rPr>
              <a:t>(4:1)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1912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384"/>
            <a:ext cx="9144000" cy="65063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478802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Listen to me, you fat cows living in Samaria, you women who oppress the poor and crush the needy, and who are always calling to your husbands,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'Bring us another drink!'</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(Amos 4:1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8189287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title"/>
          </p:nvPr>
        </p:nvSpPr>
        <p:spPr/>
        <p:txBody>
          <a:bodyPr/>
          <a:lstStyle/>
          <a:p>
            <a:pPr eaLnBrk="1" hangingPunct="1">
              <a:defRPr/>
            </a:pPr>
            <a:r>
              <a:rPr lang="en-US" b="1">
                <a:effectLst>
                  <a:outerShdw blurRad="38100" dist="38100" dir="2700000" algn="tl">
                    <a:srgbClr val="DDDDDD"/>
                  </a:outerShdw>
                </a:effectLst>
                <a:latin typeface="Arial" charset="0"/>
                <a:ea typeface="ＭＳ Ｐゴシック" charset="0"/>
                <a:cs typeface="Arial" charset="0"/>
              </a:rPr>
              <a:t>Ivory Comb</a:t>
            </a:r>
          </a:p>
        </p:txBody>
      </p:sp>
      <p:pic>
        <p:nvPicPr>
          <p:cNvPr id="98306" name="Picture 4" descr="PG322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0" y="5484813"/>
            <a:ext cx="9144000" cy="1373187"/>
          </a:xfrm>
          <a:prstGeom prst="rect">
            <a:avLst/>
          </a:prstGeom>
          <a:solidFill>
            <a:srgbClr val="006600"/>
          </a:solid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GB" sz="2800" b="1">
                <a:solidFill>
                  <a:schemeClr val="bg1"/>
                </a:solidFill>
                <a:effectLst>
                  <a:outerShdw blurRad="38100" dist="38100" dir="2700000" algn="tl">
                    <a:srgbClr val="000000"/>
                  </a:outerShdw>
                </a:effectLst>
                <a:latin typeface="Arial" charset="0"/>
                <a:cs typeface="Arial" charset="0"/>
              </a:rPr>
              <a:t>Ivory comb from Megiddo, representative of the wealth and luxury assailed by Amos (3:15; 6:4) </a:t>
            </a:r>
          </a:p>
          <a:p>
            <a:pPr algn="ctr" eaLnBrk="1" hangingPunct="1">
              <a:defRPr/>
            </a:pPr>
            <a:r>
              <a:rPr lang="en-GB" sz="2800" b="1">
                <a:solidFill>
                  <a:schemeClr val="bg1"/>
                </a:solidFill>
                <a:effectLst>
                  <a:outerShdw blurRad="38100" dist="38100" dir="2700000" algn="tl">
                    <a:srgbClr val="000000"/>
                  </a:outerShdw>
                </a:effectLst>
                <a:latin typeface="Arial" charset="0"/>
                <a:cs typeface="Arial" charset="0"/>
              </a:rPr>
              <a:t>—</a:t>
            </a:r>
            <a:r>
              <a:rPr lang="en-GB" sz="2800" b="1" i="1">
                <a:solidFill>
                  <a:schemeClr val="bg1"/>
                </a:solidFill>
                <a:effectLst>
                  <a:outerShdw blurRad="38100" dist="38100" dir="2700000" algn="tl">
                    <a:srgbClr val="000000"/>
                  </a:outerShdw>
                </a:effectLst>
                <a:latin typeface="Arial" charset="0"/>
                <a:cs typeface="Arial" charset="0"/>
              </a:rPr>
              <a:t>Oriental Institute, University of Chicago</a:t>
            </a:r>
            <a:endParaRPr lang="en-GB" sz="2800" b="1">
              <a:solidFill>
                <a:schemeClr val="bg1"/>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Amos 5</a:t>
            </a:r>
          </a:p>
        </p:txBody>
      </p:sp>
    </p:spTree>
    <p:extLst>
      <p:ext uri="{BB962C8B-B14F-4D97-AF65-F5344CB8AC3E}">
        <p14:creationId xmlns:p14="http://schemas.microsoft.com/office/powerpoint/2010/main" val="152912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323528" y="1602008"/>
            <a:ext cx="8460432" cy="305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b="1" dirty="0">
                <a:solidFill>
                  <a:srgbClr val="FFFFFF"/>
                </a:solidFill>
                <a:effectLst>
                  <a:glow rad="127000">
                    <a:srgbClr val="000000"/>
                  </a:glow>
                </a:effectLst>
                <a:latin typeface="Arial" charset="0"/>
                <a:ea typeface="ＭＳ Ｐゴシック" charset="0"/>
                <a:cs typeface="ＭＳ Ｐゴシック" charset="0"/>
              </a:rPr>
              <a:t>"</a:t>
            </a:r>
            <a:r>
              <a:rPr lang="en-US" b="1" dirty="0">
                <a:solidFill>
                  <a:srgbClr val="FFFFFF"/>
                </a:solidFill>
                <a:effectLst>
                  <a:glow rad="127000">
                    <a:srgbClr val="000000"/>
                  </a:glow>
                </a:effectLst>
                <a:latin typeface="Arial" charset="0"/>
                <a:ea typeface="ＭＳ Ｐゴシック" charset="0"/>
                <a:cs typeface="ＭＳ Ｐゴシック" charset="0"/>
              </a:rPr>
              <a:t>But let </a:t>
            </a:r>
            <a:r>
              <a:rPr lang="en-US" b="1" dirty="0">
                <a:solidFill>
                  <a:srgbClr val="FFFF00"/>
                </a:solidFill>
                <a:effectLst>
                  <a:glow rad="127000">
                    <a:srgbClr val="000000"/>
                  </a:glow>
                </a:effectLst>
                <a:latin typeface="Arial" charset="0"/>
                <a:ea typeface="ＭＳ Ｐゴシック" charset="0"/>
                <a:cs typeface="ＭＳ Ｐゴシック" charset="0"/>
              </a:rPr>
              <a:t>justice</a:t>
            </a:r>
            <a:r>
              <a:rPr lang="en-US" b="1" dirty="0">
                <a:solidFill>
                  <a:srgbClr val="FFFFFF"/>
                </a:solidFill>
                <a:effectLst>
                  <a:glow rad="127000">
                    <a:srgbClr val="000000"/>
                  </a:glow>
                </a:effectLst>
                <a:latin typeface="Arial" charset="0"/>
                <a:ea typeface="ＭＳ Ｐゴシック" charset="0"/>
                <a:cs typeface="ＭＳ Ｐゴシック" charset="0"/>
              </a:rPr>
              <a:t> roll on like a river, righteousness like a never-failing stream</a:t>
            </a:r>
            <a:r>
              <a:rPr lang="ru-RU" b="1" dirty="0">
                <a:solidFill>
                  <a:srgbClr val="FFFFFF"/>
                </a:solidFill>
                <a:effectLst>
                  <a:glow rad="127000">
                    <a:srgbClr val="000000"/>
                  </a:glow>
                </a:effectLst>
                <a:latin typeface="Arial" charset="0"/>
                <a:ea typeface="ＭＳ Ｐゴシック" charset="0"/>
                <a:cs typeface="ＭＳ Ｐゴシック" charset="0"/>
              </a:rPr>
              <a:t>"</a:t>
            </a:r>
            <a:r>
              <a:rPr lang="en-US" b="1" dirty="0">
                <a:solidFill>
                  <a:srgbClr val="FFFFFF"/>
                </a:solidFill>
                <a:effectLst>
                  <a:glow rad="127000">
                    <a:srgbClr val="000000"/>
                  </a:glow>
                </a:effectLst>
                <a:latin typeface="Arial" charset="0"/>
                <a:ea typeface="ＭＳ Ｐゴシック" charset="0"/>
                <a:cs typeface="ＭＳ Ｐゴシック" charset="0"/>
              </a:rPr>
              <a:t> </a:t>
            </a:r>
            <a:br>
              <a:rPr lang="en-US" b="1" dirty="0">
                <a:solidFill>
                  <a:srgbClr val="FFFFFF"/>
                </a:solidFill>
                <a:effectLst>
                  <a:glow rad="127000">
                    <a:srgbClr val="000000"/>
                  </a:glow>
                </a:effectLst>
                <a:latin typeface="Arial" charset="0"/>
                <a:ea typeface="ＭＳ Ｐゴシック" charset="0"/>
                <a:cs typeface="ＭＳ Ｐゴシック" charset="0"/>
              </a:rPr>
            </a:br>
            <a:r>
              <a:rPr lang="en-US" b="1" dirty="0">
                <a:solidFill>
                  <a:srgbClr val="FFFFFF"/>
                </a:solidFill>
                <a:effectLst>
                  <a:glow rad="127000">
                    <a:srgbClr val="000000"/>
                  </a:glow>
                </a:effectLst>
                <a:latin typeface="Arial" charset="0"/>
                <a:ea typeface="ＭＳ Ｐゴシック" charset="0"/>
                <a:cs typeface="ＭＳ Ｐゴシック" charset="0"/>
              </a:rPr>
              <a:t>(Amos 5:24). </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Amos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583</a:t>
            </a:r>
          </a:p>
        </p:txBody>
      </p:sp>
    </p:spTree>
    <p:extLst>
      <p:ext uri="{BB962C8B-B14F-4D97-AF65-F5344CB8AC3E}">
        <p14:creationId xmlns:p14="http://schemas.microsoft.com/office/powerpoint/2010/main" val="322384801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(3:1)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600" b="1" kern="1200" dirty="0">
                <a:latin typeface="Arial" charset="0"/>
                <a:ea typeface="ＭＳ Ｐゴシック" charset="0"/>
                <a:cs typeface="Arial" charset="0"/>
              </a:rPr>
              <a:t>Three Sermons (Amos 3–6)</a:t>
            </a: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(4:1)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Hear this word…</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(5:1)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4005064"/>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They do not know how to do right</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(3:10)</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059832" y="4005064"/>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You oppress the poor and crush the needy</a:t>
            </a:r>
            <a:r>
              <a:rPr lang="ru-RU" altLang="zh-CN" sz="3600" b="1" dirty="0">
                <a:effectLst>
                  <a:glow rad="228600">
                    <a:schemeClr val="tx1"/>
                  </a:glow>
                </a:effectLst>
                <a:latin typeface="Arial" charset="0"/>
                <a:ea typeface="ＭＳ Ｐゴシック" charset="0"/>
                <a:cs typeface="Arial" charset="0"/>
              </a:rPr>
              <a:t>"</a:t>
            </a:r>
            <a:r>
              <a:rPr lang="en-GB" altLang="zh-CN" sz="3200" b="1" dirty="0">
                <a:effectLst>
                  <a:glow rad="228600">
                    <a:schemeClr val="tx1"/>
                  </a:glow>
                </a:effectLst>
                <a:latin typeface="Arial" charset="0"/>
                <a:ea typeface="ＭＳ Ｐゴシック" charset="0"/>
                <a:cs typeface="Arial" charset="0"/>
              </a:rPr>
              <a:t>(4:1)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6108058" y="4005064"/>
            <a:ext cx="3059832"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eaLnBrk="1" hangingPunct="1"/>
            <a:r>
              <a:rPr lang="ru-RU" altLang="zh-CN" sz="3600" b="1" dirty="0">
                <a:effectLst>
                  <a:glow rad="228600">
                    <a:schemeClr val="tx1"/>
                  </a:glow>
                </a:effectLst>
                <a:latin typeface="Arial" charset="0"/>
                <a:ea typeface="ＭＳ Ｐゴシック" charset="0"/>
                <a:cs typeface="Arial" charset="0"/>
              </a:rPr>
              <a:t>"</a:t>
            </a:r>
            <a:r>
              <a:rPr lang="en-GB" altLang="zh-CN" sz="3600" b="1" dirty="0">
                <a:effectLst>
                  <a:glow rad="228600">
                    <a:schemeClr val="tx1"/>
                  </a:glow>
                </a:effectLst>
                <a:latin typeface="Arial" charset="0"/>
                <a:ea typeface="ＭＳ Ｐゴシック" charset="0"/>
                <a:cs typeface="Arial" charset="0"/>
              </a:rPr>
              <a:t>I hate, I despise your religious feasts</a:t>
            </a:r>
            <a:r>
              <a:rPr lang="ru-RU" altLang="zh-CN" sz="3600" b="1" dirty="0">
                <a:effectLst>
                  <a:glow rad="228600">
                    <a:schemeClr val="tx1"/>
                  </a:glow>
                </a:effectLst>
                <a:latin typeface="Arial" charset="0"/>
                <a:ea typeface="ＭＳ Ｐゴシック" charset="0"/>
                <a:cs typeface="Arial" charset="0"/>
              </a:rPr>
              <a:t>"</a:t>
            </a:r>
            <a:endParaRPr lang="en-GB" altLang="zh-CN" sz="3600" b="1" dirty="0">
              <a:effectLst>
                <a:glow rad="228600">
                  <a:schemeClr val="tx1"/>
                </a:glow>
              </a:effectLst>
              <a:latin typeface="Arial" charset="0"/>
              <a:ea typeface="ＭＳ Ｐゴシック" charset="0"/>
              <a:cs typeface="Arial" charset="0"/>
            </a:endParaRPr>
          </a:p>
          <a:p>
            <a:pPr lvl="0"/>
            <a:r>
              <a:rPr lang="en-GB" altLang="zh-CN" sz="3200" b="1" dirty="0">
                <a:effectLst>
                  <a:glow rad="228600">
                    <a:schemeClr val="tx1"/>
                  </a:glow>
                </a:effectLst>
                <a:latin typeface="Arial" charset="0"/>
                <a:ea typeface="ＭＳ Ｐゴシック" charset="0"/>
                <a:cs typeface="Arial" charset="0"/>
              </a:rPr>
              <a:t>(5:21)</a:t>
            </a:r>
            <a:r>
              <a:rPr lang="en-GB" altLang="zh-CN" sz="3600" b="1" dirty="0">
                <a:effectLst>
                  <a:glow rad="228600">
                    <a:schemeClr val="tx1"/>
                  </a:glow>
                </a:effectLst>
                <a:latin typeface="Arial" charset="0"/>
                <a:ea typeface="ＭＳ Ｐゴシック" charset="0"/>
                <a:cs typeface="Arial" charset="0"/>
              </a:rPr>
              <a:t> </a:t>
            </a:r>
            <a:endParaRPr lang="en-US" sz="1600" b="1" dirty="0">
              <a:solidFill>
                <a:srgbClr val="FFFFFF"/>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7677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483235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1160463" indent="-1160463">
              <a:defRPr/>
            </a:pPr>
            <a:r>
              <a:rPr lang="en-US" sz="2800" b="1" dirty="0">
                <a:solidFill>
                  <a:schemeClr val="bg1"/>
                </a:solidFill>
                <a:latin typeface="Arial"/>
                <a:ea typeface="+mn-ea"/>
                <a:cs typeface="Arial"/>
              </a:rPr>
              <a:t>5:10    How you hate honest judges!</a:t>
            </a:r>
            <a:br>
              <a:rPr lang="en-US" sz="2800" b="1" dirty="0">
                <a:solidFill>
                  <a:schemeClr val="bg1"/>
                </a:solidFill>
                <a:latin typeface="Arial"/>
                <a:ea typeface="+mn-ea"/>
                <a:cs typeface="Arial"/>
              </a:rPr>
            </a:br>
            <a:r>
              <a:rPr lang="en-US" sz="2800" b="1" dirty="0">
                <a:solidFill>
                  <a:schemeClr val="bg1"/>
                </a:solidFill>
                <a:latin typeface="Arial"/>
                <a:ea typeface="+mn-ea"/>
                <a:cs typeface="Arial"/>
              </a:rPr>
              <a:t>How you despise people who tell the truth!</a:t>
            </a:r>
          </a:p>
          <a:p>
            <a:pPr marL="1160463" indent="-1160463">
              <a:defRPr/>
            </a:pPr>
            <a:endParaRPr lang="en-US" sz="2800" b="1" dirty="0">
              <a:solidFill>
                <a:schemeClr val="bg1"/>
              </a:solidFill>
              <a:latin typeface="Arial"/>
              <a:ea typeface="+mn-ea"/>
              <a:cs typeface="Arial"/>
            </a:endParaRPr>
          </a:p>
          <a:p>
            <a:pPr marL="1160463" indent="-1160463">
              <a:defRPr/>
            </a:pPr>
            <a:r>
              <a:rPr lang="en-US" sz="2800" b="1" dirty="0">
                <a:solidFill>
                  <a:schemeClr val="bg1"/>
                </a:solidFill>
                <a:latin typeface="Arial"/>
                <a:ea typeface="+mn-ea"/>
                <a:cs typeface="Arial"/>
              </a:rPr>
              <a:t>5:11 	You trample the poor, </a:t>
            </a:r>
          </a:p>
          <a:p>
            <a:pPr marL="1160463" indent="-1160463">
              <a:defRPr/>
            </a:pPr>
            <a:r>
              <a:rPr lang="en-US" sz="2800" b="1" dirty="0">
                <a:solidFill>
                  <a:schemeClr val="bg1"/>
                </a:solidFill>
                <a:latin typeface="Arial"/>
                <a:ea typeface="+mn-ea"/>
                <a:cs typeface="Arial"/>
              </a:rPr>
              <a:t>	stealing their grain through taxes and unfair rent. </a:t>
            </a:r>
          </a:p>
          <a:p>
            <a:pPr marL="1160463" indent="-1160463">
              <a:defRPr/>
            </a:pPr>
            <a:r>
              <a:rPr lang="en-US" sz="2800" b="1" dirty="0">
                <a:solidFill>
                  <a:schemeClr val="bg1"/>
                </a:solidFill>
                <a:latin typeface="Arial"/>
                <a:ea typeface="+mn-ea"/>
                <a:cs typeface="Arial"/>
              </a:rPr>
              <a:t>	Therefore, though you build beautiful stone houses, you will never live in them. </a:t>
            </a:r>
          </a:p>
          <a:p>
            <a:pPr marL="1160463" indent="-1160463">
              <a:defRPr/>
            </a:pPr>
            <a:r>
              <a:rPr lang="en-US" sz="2800" b="1" dirty="0">
                <a:solidFill>
                  <a:schemeClr val="bg1"/>
                </a:solidFill>
                <a:latin typeface="Arial"/>
                <a:ea typeface="+mn-ea"/>
                <a:cs typeface="Arial"/>
              </a:rPr>
              <a:t>	Though you plant lush vineyards, </a:t>
            </a:r>
          </a:p>
          <a:p>
            <a:pPr marL="1160463" indent="-1160463">
              <a:defRPr/>
            </a:pPr>
            <a:r>
              <a:rPr lang="en-US" sz="2800" b="1" dirty="0">
                <a:solidFill>
                  <a:schemeClr val="bg1"/>
                </a:solidFill>
                <a:latin typeface="Arial"/>
                <a:ea typeface="+mn-ea"/>
                <a:cs typeface="Arial"/>
              </a:rPr>
              <a:t>	you will never drink wine from them. </a:t>
            </a:r>
            <a:endParaRPr lang="en-US" sz="2800" b="1" dirty="0">
              <a:solidFill>
                <a:schemeClr val="bg1"/>
              </a:solidFill>
              <a:latin typeface="Arial"/>
              <a:cs typeface="Arial"/>
            </a:endParaRPr>
          </a:p>
          <a:p>
            <a:pPr marL="1160463" indent="-1160463">
              <a:defRPr/>
            </a:pPr>
            <a:endParaRPr lang="en-US" altLang="zh-CN" sz="2800" b="1" dirty="0">
              <a:solidFill>
                <a:schemeClr val="bg1"/>
              </a:solidFill>
              <a:latin typeface="Arial"/>
              <a:cs typeface="Arial"/>
            </a:endParaRPr>
          </a:p>
          <a:p>
            <a:pPr marL="1160463" indent="-1160463" algn="r">
              <a:defRPr/>
            </a:pPr>
            <a:r>
              <a:rPr lang="en-US" altLang="zh-CN" sz="2800" b="1" dirty="0">
                <a:solidFill>
                  <a:schemeClr val="bg1"/>
                </a:solidFill>
                <a:latin typeface="Arial"/>
                <a:cs typeface="Arial"/>
              </a:rPr>
              <a:t>––NLT</a:t>
            </a:r>
            <a:endParaRPr lang="en-GB" altLang="zh-CN" sz="2800" b="1" dirty="0">
              <a:solidFill>
                <a:schemeClr val="bg1"/>
              </a:solidFill>
              <a:latin typeface="Arial"/>
              <a:cs typeface="Arial"/>
            </a:endParaRPr>
          </a:p>
        </p:txBody>
      </p:sp>
      <p:sp>
        <p:nvSpPr>
          <p:cNvPr id="50180" name="Text Box 4"/>
          <p:cNvSpPr txBox="1">
            <a:spLocks noChangeArrowheads="1"/>
          </p:cNvSpPr>
          <p:nvPr/>
        </p:nvSpPr>
        <p:spPr bwMode="auto">
          <a:xfrm>
            <a:off x="8388350" y="14288"/>
            <a:ext cx="698500"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chemeClr val="bg1"/>
                </a:solidFill>
                <a:latin typeface="Arial"/>
                <a:ea typeface="+mn-ea"/>
                <a:cs typeface="Arial"/>
              </a:rPr>
              <a:t>585</a:t>
            </a:r>
          </a:p>
        </p:txBody>
      </p:sp>
      <p:sp>
        <p:nvSpPr>
          <p:cNvPr id="50181" name="Rectangle 5"/>
          <p:cNvSpPr>
            <a:spLocks noGrp="1" noChangeArrowheads="1"/>
          </p:cNvSpPr>
          <p:nvPr>
            <p:ph type="title" idx="4294967295"/>
          </p:nvPr>
        </p:nvSpPr>
        <p:spPr>
          <a:xfrm>
            <a:off x="539750" y="149225"/>
            <a:ext cx="7772400" cy="831850"/>
          </a:xfrm>
          <a:solidFill>
            <a:srgbClr val="000000"/>
          </a:solidFill>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en-US" sz="4800" b="1" dirty="0">
                <a:solidFill>
                  <a:schemeClr val="bg1"/>
                </a:solidFill>
                <a:latin typeface="Arial"/>
                <a:ea typeface="+mj-ea"/>
                <a:cs typeface="Arial"/>
              </a:rPr>
              <a:t>Sins of Injustice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440213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1160463" indent="-1160463">
              <a:defRPr/>
            </a:pPr>
            <a:r>
              <a:rPr lang="en-US" sz="2800" b="1" dirty="0">
                <a:solidFill>
                  <a:srgbClr val="FFFFFF"/>
                </a:solidFill>
                <a:latin typeface="Arial"/>
                <a:cs typeface="Arial"/>
              </a:rPr>
              <a:t>5:12 	For I know the vast number of your sins </a:t>
            </a:r>
          </a:p>
          <a:p>
            <a:pPr marL="1160463" indent="-1160463">
              <a:defRPr/>
            </a:pPr>
            <a:r>
              <a:rPr lang="en-US" sz="2800" b="1" dirty="0">
                <a:solidFill>
                  <a:srgbClr val="FFFFFF"/>
                </a:solidFill>
                <a:latin typeface="Arial"/>
                <a:cs typeface="Arial"/>
              </a:rPr>
              <a:t>	and the depth of your rebellions. </a:t>
            </a:r>
          </a:p>
          <a:p>
            <a:pPr marL="1160463" indent="-1160463">
              <a:defRPr/>
            </a:pPr>
            <a:endParaRPr lang="en-US" sz="2800" b="1" dirty="0">
              <a:solidFill>
                <a:srgbClr val="FFFFFF"/>
              </a:solidFill>
              <a:latin typeface="Arial"/>
              <a:cs typeface="Arial"/>
            </a:endParaRPr>
          </a:p>
          <a:p>
            <a:pPr marL="1160463" indent="-1160463">
              <a:defRPr/>
            </a:pPr>
            <a:r>
              <a:rPr lang="en-US" sz="2800" b="1" dirty="0">
                <a:solidFill>
                  <a:srgbClr val="FFFFFF"/>
                </a:solidFill>
                <a:latin typeface="Arial"/>
                <a:cs typeface="Arial"/>
              </a:rPr>
              <a:t>	You oppress good people by taking bribes </a:t>
            </a:r>
          </a:p>
          <a:p>
            <a:pPr marL="1160463" indent="-1160463">
              <a:defRPr/>
            </a:pPr>
            <a:r>
              <a:rPr lang="en-US" sz="2800" b="1" dirty="0">
                <a:solidFill>
                  <a:srgbClr val="FFFFFF"/>
                </a:solidFill>
                <a:latin typeface="Arial"/>
                <a:cs typeface="Arial"/>
              </a:rPr>
              <a:t>	and deprive the poor of justice in the courts.</a:t>
            </a:r>
          </a:p>
          <a:p>
            <a:pPr marL="1160463" indent="-1160463">
              <a:defRPr/>
            </a:pPr>
            <a:r>
              <a:rPr lang="en-US" sz="2800" b="1" dirty="0">
                <a:solidFill>
                  <a:srgbClr val="FFFFFF"/>
                </a:solidFill>
                <a:latin typeface="Arial"/>
                <a:cs typeface="Arial"/>
              </a:rPr>
              <a:t> </a:t>
            </a:r>
          </a:p>
          <a:p>
            <a:pPr marL="1160463" indent="-1160463">
              <a:defRPr/>
            </a:pPr>
            <a:r>
              <a:rPr lang="en-US" sz="2800" b="1" dirty="0">
                <a:solidFill>
                  <a:srgbClr val="FFFFFF"/>
                </a:solidFill>
                <a:latin typeface="Arial"/>
                <a:cs typeface="Arial"/>
              </a:rPr>
              <a:t>5:13 	So those who are smart keep their mouths shut, for it is an evil time. </a:t>
            </a:r>
          </a:p>
          <a:p>
            <a:pPr marL="1160463" indent="-1160463">
              <a:defRPr/>
            </a:pPr>
            <a:endParaRPr lang="en-US" altLang="zh-CN" sz="2800" b="1" dirty="0">
              <a:solidFill>
                <a:srgbClr val="FFFFFF"/>
              </a:solidFill>
              <a:latin typeface="Arial"/>
              <a:cs typeface="Arial"/>
            </a:endParaRPr>
          </a:p>
          <a:p>
            <a:pPr marL="1160463" indent="-1160463" algn="r">
              <a:defRPr/>
            </a:pPr>
            <a:r>
              <a:rPr lang="en-US" altLang="zh-CN" sz="2800" b="1" dirty="0">
                <a:solidFill>
                  <a:srgbClr val="FFFFFF"/>
                </a:solidFill>
                <a:latin typeface="Arial"/>
                <a:cs typeface="Arial"/>
              </a:rPr>
              <a:t>––NLT</a:t>
            </a:r>
            <a:endParaRPr lang="en-GB" altLang="zh-CN" sz="2800" b="1" dirty="0">
              <a:solidFill>
                <a:srgbClr val="FFFFFF"/>
              </a:solidFill>
              <a:latin typeface="Arial"/>
              <a:cs typeface="Arial"/>
            </a:endParaRPr>
          </a:p>
        </p:txBody>
      </p:sp>
      <p:sp>
        <p:nvSpPr>
          <p:cNvPr id="50180" name="Text Box 4"/>
          <p:cNvSpPr txBox="1">
            <a:spLocks noChangeArrowheads="1"/>
          </p:cNvSpPr>
          <p:nvPr/>
        </p:nvSpPr>
        <p:spPr bwMode="auto">
          <a:xfrm>
            <a:off x="8388350" y="14288"/>
            <a:ext cx="698500"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FF"/>
                </a:solidFill>
                <a:latin typeface="Arial"/>
                <a:cs typeface="Arial"/>
              </a:rPr>
              <a:t>585</a:t>
            </a:r>
          </a:p>
        </p:txBody>
      </p:sp>
      <p:sp>
        <p:nvSpPr>
          <p:cNvPr id="50181" name="Rectangle 5"/>
          <p:cNvSpPr>
            <a:spLocks noGrp="1" noChangeArrowheads="1"/>
          </p:cNvSpPr>
          <p:nvPr>
            <p:ph type="title" idx="4294967295"/>
          </p:nvPr>
        </p:nvSpPr>
        <p:spPr>
          <a:xfrm>
            <a:off x="539750" y="149225"/>
            <a:ext cx="7772400" cy="831850"/>
          </a:xfrm>
          <a:solidFill>
            <a:srgbClr val="000000"/>
          </a:solidFill>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en-US" sz="4800" b="1" dirty="0">
                <a:solidFill>
                  <a:srgbClr val="FFFFFF"/>
                </a:solidFill>
                <a:latin typeface="Arial"/>
                <a:ea typeface="+mj-ea"/>
                <a:cs typeface="Arial"/>
              </a:rPr>
              <a:t>Sins of Injustice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0681"/>
            <a:ext cx="9158658" cy="60996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19" y="0"/>
            <a:ext cx="8876107" cy="836712"/>
          </a:xfrm>
          <a:effectLst>
            <a:outerShdw blurRad="63500" dist="35921" dir="2700000" algn="ctr" rotWithShape="0">
              <a:schemeClr val="tx2">
                <a:alpha val="74998"/>
              </a:schemeClr>
            </a:outerShdw>
          </a:effectLst>
        </p:spPr>
        <p:txBody>
          <a:bodyPr anchor="ctr"/>
          <a:lstStyle/>
          <a:p>
            <a:pPr algn="l">
              <a:defRPr/>
            </a:pPr>
            <a:r>
              <a:rPr lang="en-US" sz="5400" b="1" dirty="0">
                <a:effectLst>
                  <a:glow rad="127000">
                    <a:schemeClr val="tx1"/>
                  </a:glow>
                </a:effectLst>
                <a:latin typeface="Arial" charset="0"/>
                <a:ea typeface="ＭＳ Ｐゴシック" charset="0"/>
                <a:cs typeface="ＭＳ Ｐゴシック" charset="0"/>
              </a:rPr>
              <a:t>Amos</a:t>
            </a:r>
          </a:p>
        </p:txBody>
      </p:sp>
      <p:sp>
        <p:nvSpPr>
          <p:cNvPr id="5" name="Rectangle 2"/>
          <p:cNvSpPr txBox="1">
            <a:spLocks noChangeArrowheads="1"/>
          </p:cNvSpPr>
          <p:nvPr/>
        </p:nvSpPr>
        <p:spPr bwMode="auto">
          <a:xfrm>
            <a:off x="871" y="5949280"/>
            <a:ext cx="914400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Blunt &amp; Brazen</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243238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Amos 6</a:t>
            </a:r>
          </a:p>
        </p:txBody>
      </p:sp>
    </p:spTree>
    <p:extLst>
      <p:ext uri="{BB962C8B-B14F-4D97-AF65-F5344CB8AC3E}">
        <p14:creationId xmlns:p14="http://schemas.microsoft.com/office/powerpoint/2010/main" val="4176545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5694362"/>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803275" indent="-803275">
              <a:defRPr/>
            </a:pPr>
            <a:r>
              <a:rPr lang="en-US" sz="2800" b="1" dirty="0">
                <a:solidFill>
                  <a:srgbClr val="FFFFFF"/>
                </a:solidFill>
                <a:latin typeface="Arial"/>
                <a:cs typeface="Arial"/>
              </a:rPr>
              <a:t>6:4 	How terrible for you who sprawl on ivory beds and lounge on your couches, eating the meat of tender lambs from the flock and of choice calves fattened in the stall. </a:t>
            </a:r>
          </a:p>
          <a:p>
            <a:pPr marL="803275" indent="-803275">
              <a:defRPr/>
            </a:pPr>
            <a:r>
              <a:rPr lang="en-US" sz="2800" b="1" dirty="0">
                <a:solidFill>
                  <a:srgbClr val="FFFFFF"/>
                </a:solidFill>
                <a:latin typeface="Arial"/>
                <a:cs typeface="Arial"/>
              </a:rPr>
              <a:t>6:5 	You sing trivial songs to the sound of the harp and fancy yourselves to be great musicians like David. </a:t>
            </a:r>
          </a:p>
          <a:p>
            <a:pPr marL="803275" indent="-803275">
              <a:defRPr/>
            </a:pPr>
            <a:r>
              <a:rPr lang="en-US" sz="2800" b="1" dirty="0">
                <a:solidFill>
                  <a:srgbClr val="FFFFFF"/>
                </a:solidFill>
                <a:latin typeface="Arial"/>
                <a:cs typeface="Arial"/>
              </a:rPr>
              <a:t>6:6 	You drink wine by the bowlful </a:t>
            </a:r>
          </a:p>
          <a:p>
            <a:pPr marL="803275" indent="-803275">
              <a:defRPr/>
            </a:pPr>
            <a:r>
              <a:rPr lang="en-US" sz="2800" b="1" dirty="0">
                <a:solidFill>
                  <a:srgbClr val="FFFFFF"/>
                </a:solidFill>
                <a:latin typeface="Arial"/>
                <a:cs typeface="Arial"/>
              </a:rPr>
              <a:t>	and perfume yourselves with fragrant lotions. </a:t>
            </a:r>
          </a:p>
          <a:p>
            <a:pPr marL="803275" indent="-803275">
              <a:defRPr/>
            </a:pPr>
            <a:r>
              <a:rPr lang="en-US" sz="2800" b="1" dirty="0">
                <a:solidFill>
                  <a:srgbClr val="FFFFFF"/>
                </a:solidFill>
                <a:latin typeface="Arial"/>
                <a:cs typeface="Arial"/>
              </a:rPr>
              <a:t>	You care nothing about the ruin of your nation.</a:t>
            </a:r>
          </a:p>
          <a:p>
            <a:pPr marL="803275" indent="-803275">
              <a:defRPr/>
            </a:pPr>
            <a:r>
              <a:rPr lang="en-US" sz="2800" b="1" dirty="0">
                <a:solidFill>
                  <a:srgbClr val="FFFFFF"/>
                </a:solidFill>
                <a:latin typeface="Arial"/>
                <a:cs typeface="Arial"/>
              </a:rPr>
              <a:t>6:7	Therefore, you will be the first to be led away as captives. Suddenly, all your parties will end. </a:t>
            </a:r>
            <a:endParaRPr lang="en-US" altLang="zh-CN" sz="2800" b="1" dirty="0">
              <a:solidFill>
                <a:srgbClr val="FFFFFF"/>
              </a:solidFill>
              <a:latin typeface="Arial"/>
              <a:cs typeface="Arial"/>
            </a:endParaRPr>
          </a:p>
          <a:p>
            <a:pPr marL="803275" indent="-803275" algn="r">
              <a:defRPr/>
            </a:pPr>
            <a:r>
              <a:rPr lang="en-US" altLang="zh-CN" sz="2800" b="1" dirty="0">
                <a:solidFill>
                  <a:srgbClr val="FFFFFF"/>
                </a:solidFill>
                <a:latin typeface="Arial"/>
                <a:cs typeface="Arial"/>
              </a:rPr>
              <a:t>––NLT</a:t>
            </a:r>
            <a:endParaRPr lang="en-GB" altLang="zh-CN" sz="2800" b="1" dirty="0">
              <a:solidFill>
                <a:srgbClr val="FFFFFF"/>
              </a:solidFill>
              <a:latin typeface="Arial"/>
              <a:cs typeface="Arial"/>
            </a:endParaRPr>
          </a:p>
        </p:txBody>
      </p:sp>
      <p:sp>
        <p:nvSpPr>
          <p:cNvPr id="50180" name="Text Box 4"/>
          <p:cNvSpPr txBox="1">
            <a:spLocks noChangeArrowheads="1"/>
          </p:cNvSpPr>
          <p:nvPr/>
        </p:nvSpPr>
        <p:spPr bwMode="auto">
          <a:xfrm>
            <a:off x="8388350" y="14288"/>
            <a:ext cx="698500"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FF"/>
                </a:solidFill>
                <a:latin typeface="Arial"/>
                <a:cs typeface="Arial"/>
              </a:rPr>
              <a:t>585</a:t>
            </a:r>
          </a:p>
        </p:txBody>
      </p:sp>
      <p:sp>
        <p:nvSpPr>
          <p:cNvPr id="50181" name="Rectangle 5"/>
          <p:cNvSpPr>
            <a:spLocks noGrp="1" noChangeArrowheads="1"/>
          </p:cNvSpPr>
          <p:nvPr>
            <p:ph type="title" idx="4294967295"/>
          </p:nvPr>
        </p:nvSpPr>
        <p:spPr>
          <a:xfrm>
            <a:off x="539750" y="149225"/>
            <a:ext cx="7772400" cy="831850"/>
          </a:xfrm>
          <a:solidFill>
            <a:srgbClr val="000000"/>
          </a:solidFill>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en-US" sz="4800" b="1" dirty="0">
                <a:solidFill>
                  <a:srgbClr val="FFFFFF"/>
                </a:solidFill>
                <a:latin typeface="Arial"/>
                <a:ea typeface="+mj-ea"/>
                <a:cs typeface="Arial"/>
              </a:rPr>
              <a:t>Sins of Injustice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Amos 7</a:t>
            </a:r>
          </a:p>
        </p:txBody>
      </p:sp>
    </p:spTree>
    <p:extLst>
      <p:ext uri="{BB962C8B-B14F-4D97-AF65-F5344CB8AC3E}">
        <p14:creationId xmlns:p14="http://schemas.microsoft.com/office/powerpoint/2010/main" val="33622658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23" y="0"/>
            <a:ext cx="9144000" cy="838200"/>
          </a:xfrm>
        </p:spPr>
        <p:txBody>
          <a:bodyPr/>
          <a:lstStyle/>
          <a:p>
            <a:pPr eaLnBrk="1" hangingPunct="1"/>
            <a:r>
              <a:rPr lang="en-US" sz="3600" b="1">
                <a:solidFill>
                  <a:schemeClr val="bg1"/>
                </a:solidFill>
                <a:latin typeface="Arial" charset="0"/>
                <a:ea typeface="ＭＳ Ｐゴシック" charset="0"/>
                <a:cs typeface="Arial" charset="0"/>
              </a:rPr>
              <a:t>The Locust Vision—Amos 7:1-3</a:t>
            </a:r>
            <a:endParaRPr lang="en-GB" sz="360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latin typeface="Arial" charset="0"/>
                <a:cs typeface="Arial" charset="0"/>
              </a:rPr>
              <a:t>585</a:t>
            </a:r>
          </a:p>
        </p:txBody>
      </p:sp>
      <p:sp>
        <p:nvSpPr>
          <p:cNvPr id="30725" name="Rectangle 5"/>
          <p:cNvSpPr>
            <a:spLocks noChangeArrowheads="1"/>
          </p:cNvSpPr>
          <p:nvPr/>
        </p:nvSpPr>
        <p:spPr bwMode="auto">
          <a:xfrm>
            <a:off x="3275857" y="764704"/>
            <a:ext cx="5868144" cy="6093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ru-RU" sz="2800" b="1" dirty="0">
                <a:solidFill>
                  <a:schemeClr val="bg1"/>
                </a:solidFill>
                <a:latin typeface="Arial" charset="0"/>
                <a:cs typeface="Times New Roman" charset="0"/>
              </a:rPr>
              <a:t>"</a:t>
            </a:r>
            <a:r>
              <a:rPr lang="en-US" sz="2800" b="1" dirty="0">
                <a:solidFill>
                  <a:schemeClr val="bg1"/>
                </a:solidFill>
                <a:latin typeface="Arial" charset="0"/>
                <a:cs typeface="Times New Roman" charset="0"/>
              </a:rPr>
              <a:t>The Sovereign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showed me a vision. I saw him preparing to send a vast swarm of locusts over the land. This was after the king’s share had been harvested from the fields and as the main crop was coming up. </a:t>
            </a:r>
            <a:r>
              <a:rPr lang="en-US" sz="2800" b="1" baseline="30000" dirty="0">
                <a:solidFill>
                  <a:schemeClr val="bg1"/>
                </a:solidFill>
                <a:latin typeface="Arial" charset="0"/>
                <a:cs typeface="Times New Roman" charset="0"/>
              </a:rPr>
              <a:t>2</a:t>
            </a:r>
            <a:r>
              <a:rPr lang="en-US" sz="2800" b="1" dirty="0">
                <a:solidFill>
                  <a:schemeClr val="bg1"/>
                </a:solidFill>
                <a:latin typeface="Arial" charset="0"/>
                <a:cs typeface="Times New Roman" charset="0"/>
              </a:rPr>
              <a:t>In my vision the locusts ate every green plant in sight. Then I said, “O Sovereign Lord, please forgive us or we will not survive, for Israel is so small.' </a:t>
            </a:r>
            <a:r>
              <a:rPr lang="en-US" sz="2800" b="1" baseline="30000" dirty="0">
                <a:solidFill>
                  <a:schemeClr val="bg1"/>
                </a:solidFill>
                <a:latin typeface="Arial" charset="0"/>
                <a:cs typeface="Times New Roman" charset="0"/>
              </a:rPr>
              <a:t>3</a:t>
            </a:r>
            <a:r>
              <a:rPr lang="en-US" sz="2800" b="1" dirty="0">
                <a:solidFill>
                  <a:schemeClr val="bg1"/>
                </a:solidFill>
                <a:latin typeface="Arial" charset="0"/>
                <a:cs typeface="Times New Roman" charset="0"/>
              </a:rPr>
              <a:t>So the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relented from this plan. 'I will not do it,' he said</a:t>
            </a:r>
            <a:r>
              <a:rPr lang="ru-RU" sz="2800" b="1" dirty="0">
                <a:solidFill>
                  <a:schemeClr val="bg1"/>
                </a:solidFill>
                <a:latin typeface="Arial" charset="0"/>
                <a:cs typeface="Times New Roman" charset="0"/>
              </a:rPr>
              <a:t>"</a:t>
            </a:r>
            <a:r>
              <a:rPr lang="en-US" sz="2800" b="1" dirty="0">
                <a:solidFill>
                  <a:schemeClr val="bg1"/>
                </a:solidFill>
                <a:latin typeface="Arial" charset="0"/>
                <a:cs typeface="Times New Roman" charset="0"/>
              </a:rPr>
              <a:t> (NLT).</a:t>
            </a:r>
            <a:endParaRPr lang="en-GB" sz="2800" b="1" dirty="0">
              <a:solidFill>
                <a:schemeClr val="bg1"/>
              </a:solidFill>
              <a:latin typeface="Arial" charset="0"/>
              <a:cs typeface="Times New Roman" charset="0"/>
            </a:endParaRPr>
          </a:p>
        </p:txBody>
      </p:sp>
      <p:pic>
        <p:nvPicPr>
          <p:cNvPr id="2" name="Picture 1"/>
          <p:cNvPicPr>
            <a:picLocks noChangeAspect="1"/>
          </p:cNvPicPr>
          <p:nvPr/>
        </p:nvPicPr>
        <p:blipFill>
          <a:blip r:embed="rId3"/>
          <a:stretch>
            <a:fillRect/>
          </a:stretch>
        </p:blipFill>
        <p:spPr>
          <a:xfrm>
            <a:off x="251520" y="764704"/>
            <a:ext cx="2788396" cy="3744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1" y="-2"/>
            <a:ext cx="4067940" cy="6858001"/>
          </a:xfrm>
          <a:prstGeom prst="rect">
            <a:avLst/>
          </a:prstGeom>
        </p:spPr>
      </p:pic>
      <p:sp>
        <p:nvSpPr>
          <p:cNvPr id="106498" name="Rectangle 2"/>
          <p:cNvSpPr>
            <a:spLocks noGrp="1" noChangeArrowheads="1"/>
          </p:cNvSpPr>
          <p:nvPr>
            <p:ph type="title"/>
          </p:nvPr>
        </p:nvSpPr>
        <p:spPr>
          <a:xfrm>
            <a:off x="923" y="0"/>
            <a:ext cx="9144000" cy="838200"/>
          </a:xfrm>
        </p:spPr>
        <p:txBody>
          <a:bodyPr/>
          <a:lstStyle/>
          <a:p>
            <a:pPr eaLnBrk="1" hangingPunct="1"/>
            <a:r>
              <a:rPr lang="en-US" sz="3600" b="1">
                <a:solidFill>
                  <a:schemeClr val="bg1"/>
                </a:solidFill>
                <a:latin typeface="Arial" charset="0"/>
                <a:ea typeface="ＭＳ Ｐゴシック" charset="0"/>
                <a:cs typeface="Arial" charset="0"/>
              </a:rPr>
              <a:t>The Fire Vision—Amos 7:4-6</a:t>
            </a:r>
            <a:endParaRPr lang="en-GB" sz="360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latin typeface="Arial" charset="0"/>
                <a:cs typeface="Arial" charset="0"/>
              </a:rPr>
              <a:t>585</a:t>
            </a:r>
          </a:p>
        </p:txBody>
      </p:sp>
      <p:sp>
        <p:nvSpPr>
          <p:cNvPr id="30725" name="Rectangle 5"/>
          <p:cNvSpPr>
            <a:spLocks noChangeArrowheads="1"/>
          </p:cNvSpPr>
          <p:nvPr/>
        </p:nvSpPr>
        <p:spPr bwMode="auto">
          <a:xfrm>
            <a:off x="3059832" y="764704"/>
            <a:ext cx="6084169" cy="6093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ru-RU" sz="2800" b="1" dirty="0">
                <a:solidFill>
                  <a:schemeClr val="bg1"/>
                </a:solidFill>
                <a:latin typeface="Arial" charset="0"/>
                <a:cs typeface="Times New Roman" charset="0"/>
              </a:rPr>
              <a:t>"</a:t>
            </a:r>
            <a:r>
              <a:rPr lang="en-US" sz="2800" b="1" dirty="0">
                <a:solidFill>
                  <a:schemeClr val="bg1"/>
                </a:solidFill>
                <a:latin typeface="Arial" charset="0"/>
                <a:cs typeface="Times New Roman" charset="0"/>
              </a:rPr>
              <a:t>Then the Sovereign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showed me another vision. I saw him preparing to punish his people with a great fire. The fire had burned up the depths of the sea and was devouring the entire land.  </a:t>
            </a:r>
            <a:r>
              <a:rPr lang="en-US" sz="2800" b="1" baseline="30000" dirty="0">
                <a:solidFill>
                  <a:schemeClr val="bg1"/>
                </a:solidFill>
                <a:latin typeface="Arial" charset="0"/>
                <a:cs typeface="Times New Roman" charset="0"/>
              </a:rPr>
              <a:t>5</a:t>
            </a:r>
            <a:r>
              <a:rPr lang="en-US" sz="2800" b="1" dirty="0">
                <a:solidFill>
                  <a:schemeClr val="bg1"/>
                </a:solidFill>
                <a:latin typeface="Arial" charset="0"/>
                <a:cs typeface="Times New Roman" charset="0"/>
              </a:rPr>
              <a:t>Then I said, 'O Sovereign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please stop or we will not survive, for Israel is so small.' </a:t>
            </a:r>
            <a:r>
              <a:rPr lang="en-US" sz="2800" b="1" baseline="30000" dirty="0">
                <a:solidFill>
                  <a:schemeClr val="bg1"/>
                </a:solidFill>
                <a:latin typeface="Arial" charset="0"/>
                <a:cs typeface="Times New Roman" charset="0"/>
              </a:rPr>
              <a:t>6</a:t>
            </a:r>
            <a:r>
              <a:rPr lang="en-US" sz="2800" b="1" dirty="0">
                <a:solidFill>
                  <a:schemeClr val="bg1"/>
                </a:solidFill>
                <a:latin typeface="Arial" charset="0"/>
                <a:cs typeface="Times New Roman" charset="0"/>
              </a:rPr>
              <a:t>Then the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relented from this plan, too. 'I will not do that either,' said the Sovereign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a:t>
            </a:r>
            <a:r>
              <a:rPr lang="en-US" sz="2800" b="1" baseline="30000" dirty="0">
                <a:solidFill>
                  <a:schemeClr val="bg1"/>
                </a:solidFill>
                <a:latin typeface="Arial" charset="0"/>
                <a:cs typeface="Times New Roman" charset="0"/>
              </a:rPr>
              <a:t>3</a:t>
            </a:r>
            <a:r>
              <a:rPr lang="en-US" sz="2800" b="1" dirty="0">
                <a:solidFill>
                  <a:schemeClr val="bg1"/>
                </a:solidFill>
                <a:latin typeface="Arial" charset="0"/>
                <a:cs typeface="Times New Roman" charset="0"/>
              </a:rPr>
              <a:t>So the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relented from this plan. 'I will not do it,' he said</a:t>
            </a:r>
            <a:r>
              <a:rPr lang="ru-RU" sz="2800" b="1" dirty="0">
                <a:solidFill>
                  <a:schemeClr val="bg1"/>
                </a:solidFill>
                <a:latin typeface="Arial" charset="0"/>
                <a:cs typeface="Times New Roman" charset="0"/>
              </a:rPr>
              <a:t>"</a:t>
            </a:r>
            <a:r>
              <a:rPr lang="en-US" sz="2800" b="1" dirty="0">
                <a:solidFill>
                  <a:schemeClr val="bg1"/>
                </a:solidFill>
                <a:latin typeface="Arial" charset="0"/>
                <a:cs typeface="Times New Roman" charset="0"/>
              </a:rPr>
              <a:t> (NLT).</a:t>
            </a:r>
            <a:endParaRPr lang="en-GB" sz="2800" b="1" dirty="0">
              <a:solidFill>
                <a:schemeClr val="bg1"/>
              </a:solidFill>
              <a:latin typeface="Arial" charset="0"/>
              <a:cs typeface="Times New Roman" charset="0"/>
            </a:endParaRPr>
          </a:p>
        </p:txBody>
      </p:sp>
    </p:spTree>
    <p:extLst>
      <p:ext uri="{BB962C8B-B14F-4D97-AF65-F5344CB8AC3E}">
        <p14:creationId xmlns:p14="http://schemas.microsoft.com/office/powerpoint/2010/main" val="2482507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44624"/>
            <a:ext cx="8604448" cy="838200"/>
          </a:xfrm>
        </p:spPr>
        <p:txBody>
          <a:bodyPr/>
          <a:lstStyle/>
          <a:p>
            <a:pPr eaLnBrk="1" hangingPunct="1"/>
            <a:r>
              <a:rPr lang="en-US" sz="3600" b="1">
                <a:solidFill>
                  <a:schemeClr val="bg1"/>
                </a:solidFill>
                <a:latin typeface="Arial" charset="0"/>
                <a:ea typeface="ＭＳ Ｐゴシック" charset="0"/>
                <a:cs typeface="Arial" charset="0"/>
              </a:rPr>
              <a:t>The Plumb Line Vision—Amos 7:7-8</a:t>
            </a:r>
            <a:endParaRPr lang="en-GB" sz="360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585</a:t>
            </a:r>
          </a:p>
        </p:txBody>
      </p:sp>
      <p:sp>
        <p:nvSpPr>
          <p:cNvPr id="30725" name="Rectangle 5"/>
          <p:cNvSpPr>
            <a:spLocks noChangeArrowheads="1"/>
          </p:cNvSpPr>
          <p:nvPr/>
        </p:nvSpPr>
        <p:spPr bwMode="auto">
          <a:xfrm>
            <a:off x="3635375" y="1600200"/>
            <a:ext cx="5508625" cy="506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ru-RU" sz="2800" b="1" dirty="0">
                <a:solidFill>
                  <a:srgbClr val="FFFFFF"/>
                </a:solidFill>
                <a:latin typeface="Arial" charset="0"/>
                <a:cs typeface="Times New Roman" charset="0"/>
              </a:rPr>
              <a:t>"</a:t>
            </a:r>
            <a:r>
              <a:rPr lang="en-US" sz="2800" b="1" dirty="0">
                <a:solidFill>
                  <a:srgbClr val="FFFFFF"/>
                </a:solidFill>
                <a:latin typeface="Arial" charset="0"/>
                <a:cs typeface="Times New Roman" charset="0"/>
              </a:rPr>
              <a:t>This is what he showed me: The L</a:t>
            </a:r>
            <a:r>
              <a:rPr lang="en-US" b="1" dirty="0">
                <a:solidFill>
                  <a:srgbClr val="FFFFFF"/>
                </a:solidFill>
                <a:latin typeface="Arial" charset="0"/>
                <a:cs typeface="Times New Roman" charset="0"/>
              </a:rPr>
              <a:t>ORD</a:t>
            </a:r>
            <a:r>
              <a:rPr lang="en-US" sz="2800" b="1" dirty="0">
                <a:solidFill>
                  <a:srgbClr val="FFFFFF"/>
                </a:solidFill>
                <a:latin typeface="Arial" charset="0"/>
                <a:cs typeface="Times New Roman" charset="0"/>
              </a:rPr>
              <a:t> was standing by a wall that had been built true to plumb, with a plumb line in his hand.  </a:t>
            </a:r>
            <a:r>
              <a:rPr lang="en-US" sz="2800" b="1" baseline="30000" dirty="0">
                <a:solidFill>
                  <a:srgbClr val="FFFFFF"/>
                </a:solidFill>
                <a:latin typeface="Arial" charset="0"/>
                <a:cs typeface="Times New Roman" charset="0"/>
              </a:rPr>
              <a:t>8</a:t>
            </a:r>
            <a:r>
              <a:rPr lang="en-US" sz="2800" b="1" dirty="0">
                <a:solidFill>
                  <a:srgbClr val="FFFFFF"/>
                </a:solidFill>
                <a:latin typeface="Arial" charset="0"/>
                <a:cs typeface="Times New Roman" charset="0"/>
              </a:rPr>
              <a:t>And the L</a:t>
            </a:r>
            <a:r>
              <a:rPr lang="en-US" b="1" dirty="0">
                <a:solidFill>
                  <a:srgbClr val="FFFFFF"/>
                </a:solidFill>
                <a:latin typeface="Arial" charset="0"/>
                <a:cs typeface="Times New Roman" charset="0"/>
              </a:rPr>
              <a:t>ORD</a:t>
            </a:r>
            <a:r>
              <a:rPr lang="en-US" sz="2800" b="1" dirty="0">
                <a:solidFill>
                  <a:srgbClr val="FFFFFF"/>
                </a:solidFill>
                <a:latin typeface="Arial" charset="0"/>
                <a:cs typeface="Times New Roman" charset="0"/>
              </a:rPr>
              <a:t> asked me, </a:t>
            </a:r>
            <a:r>
              <a:rPr lang="uk-UA" sz="2800" b="1" dirty="0">
                <a:solidFill>
                  <a:srgbClr val="FFFFFF"/>
                </a:solidFill>
                <a:latin typeface="Arial" charset="0"/>
                <a:cs typeface="Times New Roman" charset="0"/>
              </a:rPr>
              <a:t>'</a:t>
            </a:r>
            <a:r>
              <a:rPr lang="en-US" sz="2800" b="1" dirty="0">
                <a:solidFill>
                  <a:srgbClr val="FFFFFF"/>
                </a:solidFill>
                <a:latin typeface="Arial" charset="0"/>
                <a:cs typeface="Times New Roman" charset="0"/>
              </a:rPr>
              <a:t>What do you see, Amos?</a:t>
            </a:r>
            <a:r>
              <a:rPr lang="uk-UA" sz="2800" b="1" dirty="0">
                <a:solidFill>
                  <a:srgbClr val="FFFFFF"/>
                </a:solidFill>
                <a:latin typeface="Arial" charset="0"/>
                <a:cs typeface="Times New Roman" charset="0"/>
              </a:rPr>
              <a:t>'</a:t>
            </a:r>
            <a:endParaRPr lang="en-US" sz="2800" b="1" dirty="0">
              <a:solidFill>
                <a:srgbClr val="FFFFFF"/>
              </a:solidFill>
              <a:latin typeface="Arial" charset="0"/>
              <a:cs typeface="Times New Roman" charset="0"/>
            </a:endParaRPr>
          </a:p>
          <a:p>
            <a:pPr>
              <a:spcBef>
                <a:spcPct val="20000"/>
              </a:spcBef>
            </a:pPr>
            <a:r>
              <a:rPr lang="uk-UA" sz="2800" b="1" dirty="0">
                <a:solidFill>
                  <a:srgbClr val="FFFFFF"/>
                </a:solidFill>
                <a:latin typeface="Arial" charset="0"/>
                <a:cs typeface="Times New Roman" charset="0"/>
              </a:rPr>
              <a:t>'</a:t>
            </a:r>
            <a:r>
              <a:rPr lang="en-US" sz="2800" b="1" dirty="0">
                <a:solidFill>
                  <a:srgbClr val="FFFFFF"/>
                </a:solidFill>
                <a:latin typeface="Arial" charset="0"/>
                <a:cs typeface="Times New Roman" charset="0"/>
              </a:rPr>
              <a:t>A plumb line,</a:t>
            </a:r>
            <a:r>
              <a:rPr lang="uk-UA" sz="2800" b="1" dirty="0">
                <a:solidFill>
                  <a:srgbClr val="FFFFFF"/>
                </a:solidFill>
                <a:latin typeface="Arial" charset="0"/>
                <a:cs typeface="Times New Roman" charset="0"/>
              </a:rPr>
              <a:t>'</a:t>
            </a:r>
            <a:r>
              <a:rPr lang="en-US" sz="2800" b="1" dirty="0">
                <a:solidFill>
                  <a:srgbClr val="FFFFFF"/>
                </a:solidFill>
                <a:latin typeface="Arial" charset="0"/>
                <a:cs typeface="Times New Roman" charset="0"/>
              </a:rPr>
              <a:t> I replied. </a:t>
            </a:r>
          </a:p>
          <a:p>
            <a:pPr>
              <a:spcBef>
                <a:spcPct val="20000"/>
              </a:spcBef>
            </a:pPr>
            <a:r>
              <a:rPr lang="en-US" sz="2800" b="1" dirty="0">
                <a:solidFill>
                  <a:srgbClr val="FFFFFF"/>
                </a:solidFill>
                <a:latin typeface="Arial" charset="0"/>
                <a:cs typeface="Times New Roman" charset="0"/>
              </a:rPr>
              <a:t>Then the L</a:t>
            </a:r>
            <a:r>
              <a:rPr lang="en-US" b="1" dirty="0">
                <a:solidFill>
                  <a:srgbClr val="FFFFFF"/>
                </a:solidFill>
                <a:latin typeface="Arial" charset="0"/>
                <a:cs typeface="Times New Roman" charset="0"/>
              </a:rPr>
              <a:t>ORD</a:t>
            </a:r>
            <a:r>
              <a:rPr lang="en-US" sz="2800" b="1" dirty="0">
                <a:solidFill>
                  <a:srgbClr val="FFFFFF"/>
                </a:solidFill>
                <a:latin typeface="Arial" charset="0"/>
                <a:cs typeface="Times New Roman" charset="0"/>
              </a:rPr>
              <a:t> said, </a:t>
            </a:r>
            <a:r>
              <a:rPr lang="ru-RU" sz="2800" b="1" dirty="0">
                <a:solidFill>
                  <a:srgbClr val="FFFFFF"/>
                </a:solidFill>
                <a:latin typeface="Arial" charset="0"/>
                <a:cs typeface="Times New Roman" charset="0"/>
              </a:rPr>
              <a:t>"</a:t>
            </a:r>
            <a:r>
              <a:rPr lang="en-US" sz="2800" b="1" dirty="0">
                <a:solidFill>
                  <a:srgbClr val="FFFFFF"/>
                </a:solidFill>
                <a:latin typeface="Arial" charset="0"/>
                <a:cs typeface="Times New Roman" charset="0"/>
              </a:rPr>
              <a:t>Look, I am setting a plumb line among my people Israel; I will spare them no longer</a:t>
            </a:r>
            <a:r>
              <a:rPr lang="ru-RU" sz="2800" b="1" dirty="0">
                <a:solidFill>
                  <a:srgbClr val="FFFFFF"/>
                </a:solidFill>
                <a:latin typeface="Arial" charset="0"/>
                <a:cs typeface="Times New Roman" charset="0"/>
              </a:rPr>
              <a:t>"</a:t>
            </a:r>
            <a:r>
              <a:rPr lang="en-US" sz="2800" b="1" dirty="0">
                <a:solidFill>
                  <a:srgbClr val="FFFFFF"/>
                </a:solidFill>
                <a:latin typeface="Arial" charset="0"/>
                <a:cs typeface="Times New Roman" charset="0"/>
              </a:rPr>
              <a:t> (NLT).</a:t>
            </a:r>
            <a:endParaRPr lang="en-GB" sz="2800" b="1" dirty="0">
              <a:solidFill>
                <a:srgbClr val="FFFFFF"/>
              </a:solidFill>
              <a:latin typeface="Arial" charset="0"/>
              <a:cs typeface="Times New Roman" charset="0"/>
            </a:endParaRPr>
          </a:p>
        </p:txBody>
      </p:sp>
      <p:pic>
        <p:nvPicPr>
          <p:cNvPr id="1065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60500"/>
            <a:ext cx="3416300" cy="539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683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blinds(horizontal)">
                                      <p:cBhvr>
                                        <p:cTn id="12" dur="5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blinds(horizontal)">
                                      <p:cBhvr>
                                        <p:cTn id="17" dur="500"/>
                                        <p:tgtEl>
                                          <p:spTgt spid="307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0"/>
            <a:ext cx="901765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11500" b="1" dirty="0">
                <a:effectLst>
                  <a:glow rad="254000">
                    <a:schemeClr val="tx1"/>
                  </a:glow>
                </a:effectLst>
                <a:latin typeface="Arial" charset="0"/>
                <a:ea typeface="ＭＳ Ｐゴシック" charset="0"/>
                <a:cs typeface="ＭＳ Ｐゴシック" charset="0"/>
              </a:rPr>
              <a:t>The Twelve</a:t>
            </a:r>
          </a:p>
        </p:txBody>
      </p:sp>
      <p:sp>
        <p:nvSpPr>
          <p:cNvPr id="8" name="Rectangle 2"/>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254000">
                    <a:srgbClr val="000000"/>
                  </a:glow>
                </a:effectLst>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i="1" dirty="0">
                <a:solidFill>
                  <a:srgbClr val="FFFFFF"/>
                </a:solidFill>
                <a:effectLst>
                  <a:glow rad="254000">
                    <a:srgbClr val="000000"/>
                  </a:glow>
                </a:effectLst>
                <a:latin typeface="Arial" charset="0"/>
                <a:ea typeface="ＭＳ Ｐゴシック" charset="0"/>
                <a:cs typeface="ＭＳ Ｐゴシック" charset="0"/>
              </a:rPr>
              <a:t>—A Preaching Series on the Minor Prophets—</a:t>
            </a:r>
          </a:p>
        </p:txBody>
      </p:sp>
    </p:spTree>
    <p:extLst>
      <p:ext uri="{BB962C8B-B14F-4D97-AF65-F5344CB8AC3E}">
        <p14:creationId xmlns:p14="http://schemas.microsoft.com/office/powerpoint/2010/main" val="260007339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Amos 8</a:t>
            </a:r>
          </a:p>
        </p:txBody>
      </p:sp>
    </p:spTree>
    <p:extLst>
      <p:ext uri="{BB962C8B-B14F-4D97-AF65-F5344CB8AC3E}">
        <p14:creationId xmlns:p14="http://schemas.microsoft.com/office/powerpoint/2010/main" val="1401449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6552" y="980728"/>
            <a:ext cx="2997200" cy="4495800"/>
          </a:xfrm>
          <a:prstGeom prst="rect">
            <a:avLst/>
          </a:prstGeom>
        </p:spPr>
      </p:pic>
      <p:sp>
        <p:nvSpPr>
          <p:cNvPr id="106498" name="Rectangle 2"/>
          <p:cNvSpPr>
            <a:spLocks noGrp="1" noChangeArrowheads="1"/>
          </p:cNvSpPr>
          <p:nvPr>
            <p:ph type="title"/>
          </p:nvPr>
        </p:nvSpPr>
        <p:spPr>
          <a:xfrm>
            <a:off x="923" y="0"/>
            <a:ext cx="8675533" cy="838200"/>
          </a:xfrm>
        </p:spPr>
        <p:txBody>
          <a:bodyPr/>
          <a:lstStyle/>
          <a:p>
            <a:pPr eaLnBrk="1" hangingPunct="1"/>
            <a:r>
              <a:rPr lang="en-US" sz="3600" b="1">
                <a:solidFill>
                  <a:schemeClr val="bg1"/>
                </a:solidFill>
                <a:latin typeface="Arial" charset="0"/>
                <a:ea typeface="ＭＳ Ｐゴシック" charset="0"/>
                <a:cs typeface="Arial" charset="0"/>
              </a:rPr>
              <a:t>The Ripe Fruit Vision—Amos 8:1-3</a:t>
            </a:r>
            <a:endParaRPr lang="en-GB" sz="360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latin typeface="Arial" charset="0"/>
                <a:cs typeface="Arial" charset="0"/>
              </a:rPr>
              <a:t>585</a:t>
            </a:r>
          </a:p>
        </p:txBody>
      </p:sp>
      <p:sp>
        <p:nvSpPr>
          <p:cNvPr id="30725" name="Rectangle 5"/>
          <p:cNvSpPr>
            <a:spLocks noChangeArrowheads="1"/>
          </p:cNvSpPr>
          <p:nvPr/>
        </p:nvSpPr>
        <p:spPr bwMode="auto">
          <a:xfrm>
            <a:off x="2699792" y="764704"/>
            <a:ext cx="6444209" cy="6093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ru-RU" sz="2800" b="1" dirty="0">
                <a:solidFill>
                  <a:schemeClr val="bg1"/>
                </a:solidFill>
                <a:latin typeface="Arial" charset="0"/>
                <a:cs typeface="Times New Roman" charset="0"/>
              </a:rPr>
              <a:t>"</a:t>
            </a:r>
            <a:r>
              <a:rPr lang="en-US" sz="2800" b="1" dirty="0">
                <a:solidFill>
                  <a:schemeClr val="bg1"/>
                </a:solidFill>
                <a:latin typeface="Arial" charset="0"/>
                <a:cs typeface="Times New Roman" charset="0"/>
              </a:rPr>
              <a:t>Then the Sovereign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showed me another vision. In it I saw a basket filled with ripe fruit.  </a:t>
            </a:r>
            <a:r>
              <a:rPr lang="en-US" sz="2800" b="1" baseline="30000" dirty="0">
                <a:solidFill>
                  <a:schemeClr val="bg1"/>
                </a:solidFill>
                <a:latin typeface="Arial" charset="0"/>
                <a:cs typeface="Times New Roman" charset="0"/>
              </a:rPr>
              <a:t>2</a:t>
            </a:r>
            <a:r>
              <a:rPr lang="en-US" sz="2800" b="1" dirty="0">
                <a:solidFill>
                  <a:schemeClr val="bg1"/>
                </a:solidFill>
                <a:latin typeface="Arial" charset="0"/>
                <a:cs typeface="Times New Roman" charset="0"/>
              </a:rPr>
              <a:t>'What do you see, Amos?' he asked. I replied, 'A basket full of ripe fruit.' Then the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said, 'Like this fruit, Israel is ripe for punishment! I will not delay their punishment again.  </a:t>
            </a:r>
            <a:r>
              <a:rPr lang="en-US" sz="2800" b="1" baseline="30000" dirty="0">
                <a:solidFill>
                  <a:schemeClr val="bg1"/>
                </a:solidFill>
                <a:latin typeface="Arial" charset="0"/>
                <a:cs typeface="Times New Roman" charset="0"/>
              </a:rPr>
              <a:t>3</a:t>
            </a:r>
            <a:r>
              <a:rPr lang="en-US" sz="2800" b="1" dirty="0">
                <a:solidFill>
                  <a:schemeClr val="bg1"/>
                </a:solidFill>
                <a:latin typeface="Arial" charset="0"/>
                <a:cs typeface="Times New Roman" charset="0"/>
              </a:rPr>
              <a:t>In that day the singing in the Temple will turn to wailing. Dead bodies will be scattered everywhere. They will be carried out of the city in silence. I, the Sovereign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have spoken!'</a:t>
            </a:r>
            <a:r>
              <a:rPr lang="ru-RU" sz="2800" b="1" dirty="0">
                <a:solidFill>
                  <a:schemeClr val="bg1"/>
                </a:solidFill>
                <a:latin typeface="Arial" charset="0"/>
                <a:cs typeface="Times New Roman" charset="0"/>
              </a:rPr>
              <a:t>"</a:t>
            </a:r>
            <a:r>
              <a:rPr lang="en-US" sz="2800" b="1" dirty="0">
                <a:solidFill>
                  <a:schemeClr val="bg1"/>
                </a:solidFill>
                <a:latin typeface="Arial" charset="0"/>
                <a:cs typeface="Times New Roman" charset="0"/>
              </a:rPr>
              <a:t> (NLT).</a:t>
            </a:r>
            <a:endParaRPr lang="en-GB" sz="2800" b="1" dirty="0">
              <a:solidFill>
                <a:schemeClr val="bg1"/>
              </a:solidFill>
              <a:latin typeface="Arial" charset="0"/>
              <a:cs typeface="Times New Roman" charset="0"/>
            </a:endParaRPr>
          </a:p>
        </p:txBody>
      </p:sp>
    </p:spTree>
    <p:extLst>
      <p:ext uri="{BB962C8B-B14F-4D97-AF65-F5344CB8AC3E}">
        <p14:creationId xmlns:p14="http://schemas.microsoft.com/office/powerpoint/2010/main" val="337220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269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51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chemeClr val="bg1"/>
                </a:solidFill>
                <a:effectLst>
                  <a:outerShdw blurRad="38100" dist="38100" dir="2700000" algn="tl">
                    <a:srgbClr val="808080"/>
                  </a:outerShdw>
                </a:effectLst>
                <a:latin typeface="Arial" charset="0"/>
                <a:cs typeface="Arial" charset="0"/>
              </a:rPr>
              <a:t>593</a:t>
            </a:r>
          </a:p>
        </p:txBody>
      </p:sp>
      <p:sp>
        <p:nvSpPr>
          <p:cNvPr id="126980" name="Rectangle 5"/>
          <p:cNvSpPr>
            <a:spLocks noGrp="1" noChangeArrowheads="1"/>
          </p:cNvSpPr>
          <p:nvPr>
            <p:ph type="title"/>
          </p:nvPr>
        </p:nvSpPr>
        <p:spPr>
          <a:xfrm>
            <a:off x="4932363" y="5949950"/>
            <a:ext cx="3941762" cy="679450"/>
          </a:xfrm>
          <a:solidFill>
            <a:srgbClr val="000000"/>
          </a:solidFill>
        </p:spPr>
        <p:txBody>
          <a:bodyPr/>
          <a:lstStyle/>
          <a:p>
            <a:pPr eaLnBrk="1" hangingPunct="1"/>
            <a:r>
              <a:rPr lang="en-US" sz="3200" b="1">
                <a:solidFill>
                  <a:srgbClr val="FFFFFF"/>
                </a:solidFill>
                <a:latin typeface="Arial" charset="0"/>
                <a:ea typeface="ＭＳ Ｐゴシック" charset="0"/>
                <a:cs typeface="Arial" charset="0"/>
              </a:rPr>
              <a:t>Amos 8:11-13 </a:t>
            </a:r>
            <a:r>
              <a:rPr lang="en-US" sz="2400" b="1">
                <a:solidFill>
                  <a:srgbClr val="FFFFFF"/>
                </a:solidFill>
                <a:latin typeface="Arial" charset="0"/>
                <a:ea typeface="ＭＳ Ｐゴシック" charset="0"/>
                <a:cs typeface="Arial" charset="0"/>
              </a:rPr>
              <a:t>NLT</a:t>
            </a:r>
            <a:endParaRPr lang="en-US" sz="3200"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3321050" y="548680"/>
            <a:ext cx="5930900" cy="3529037"/>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defRPr/>
            </a:pPr>
            <a:r>
              <a:rPr lang="ru-RU" sz="2800" b="1" dirty="0">
                <a:latin typeface="Arial"/>
                <a:cs typeface="Arial"/>
              </a:rPr>
              <a:t>"</a:t>
            </a:r>
            <a:r>
              <a:rPr lang="en-US" sz="2800" b="1" dirty="0">
                <a:latin typeface="Arial"/>
                <a:cs typeface="Arial"/>
              </a:rPr>
              <a:t>The time is surely coming,</a:t>
            </a:r>
            <a:r>
              <a:rPr lang="ru-RU" sz="2800" b="1" dirty="0">
                <a:latin typeface="Arial"/>
                <a:cs typeface="Arial"/>
              </a:rPr>
              <a:t>"</a:t>
            </a:r>
            <a:r>
              <a:rPr lang="en-US" sz="2800" b="1" dirty="0">
                <a:latin typeface="Arial"/>
                <a:cs typeface="Arial"/>
              </a:rPr>
              <a:t> says the Sovereign L</a:t>
            </a:r>
            <a:r>
              <a:rPr lang="en-US" b="1" dirty="0">
                <a:latin typeface="Arial"/>
                <a:cs typeface="Arial"/>
              </a:rPr>
              <a:t>ORD</a:t>
            </a:r>
            <a:r>
              <a:rPr lang="en-US" sz="2800" b="1" dirty="0">
                <a:latin typeface="Arial"/>
                <a:cs typeface="Arial"/>
              </a:rPr>
              <a:t>, </a:t>
            </a:r>
            <a:r>
              <a:rPr lang="ru-RU" sz="2800" b="1" dirty="0">
                <a:latin typeface="Arial"/>
                <a:cs typeface="Arial"/>
              </a:rPr>
              <a:t>"</a:t>
            </a:r>
            <a:r>
              <a:rPr lang="en-US" sz="2800" b="1" dirty="0">
                <a:latin typeface="Arial"/>
                <a:cs typeface="Arial"/>
              </a:rPr>
              <a:t>when I will send a famine on the land— </a:t>
            </a:r>
          </a:p>
          <a:p>
            <a:pPr>
              <a:defRPr/>
            </a:pPr>
            <a:r>
              <a:rPr lang="en-US" sz="2800" b="1" dirty="0">
                <a:latin typeface="Arial"/>
                <a:cs typeface="Arial"/>
              </a:rPr>
              <a:t>not a famine of bread or water</a:t>
            </a:r>
            <a:endParaRPr lang="en-GB" sz="2800" b="1" dirty="0">
              <a:effectLst>
                <a:outerShdw blurRad="38100" dist="38100" dir="2700000" algn="tl">
                  <a:srgbClr val="DDDDDD"/>
                </a:outerShdw>
              </a:effectLst>
              <a:latin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528" y="914276"/>
            <a:ext cx="3594100" cy="2298700"/>
          </a:xfrm>
          <a:prstGeom prst="rect">
            <a:avLst/>
          </a:prstGeom>
        </p:spPr>
      </p:pic>
      <p:pic>
        <p:nvPicPr>
          <p:cNvPr id="4" name="Picture 3"/>
          <p:cNvPicPr>
            <a:picLocks noChangeAspect="1"/>
          </p:cNvPicPr>
          <p:nvPr/>
        </p:nvPicPr>
        <p:blipFill>
          <a:blip r:embed="rId4"/>
          <a:stretch>
            <a:fillRect/>
          </a:stretch>
        </p:blipFill>
        <p:spPr>
          <a:xfrm>
            <a:off x="-73024" y="3900449"/>
            <a:ext cx="3600400" cy="3056943"/>
          </a:xfrm>
          <a:prstGeom prst="rect">
            <a:avLst/>
          </a:prstGeom>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26980" name="Rectangle 5"/>
          <p:cNvSpPr>
            <a:spLocks noGrp="1" noChangeArrowheads="1"/>
          </p:cNvSpPr>
          <p:nvPr>
            <p:ph type="title"/>
          </p:nvPr>
        </p:nvSpPr>
        <p:spPr>
          <a:xfrm>
            <a:off x="4932363" y="5949950"/>
            <a:ext cx="3941762" cy="679450"/>
          </a:xfrm>
          <a:solidFill>
            <a:srgbClr val="000000"/>
          </a:solidFill>
        </p:spPr>
        <p:txBody>
          <a:bodyPr/>
          <a:lstStyle/>
          <a:p>
            <a:pPr eaLnBrk="1" hangingPunct="1"/>
            <a:r>
              <a:rPr lang="en-US" sz="3200" b="1">
                <a:solidFill>
                  <a:srgbClr val="FFFFFF"/>
                </a:solidFill>
                <a:latin typeface="Arial" charset="0"/>
                <a:ea typeface="ＭＳ Ｐゴシック" charset="0"/>
                <a:cs typeface="Arial" charset="0"/>
              </a:rPr>
              <a:t>Amos 8:11-13 </a:t>
            </a:r>
            <a:r>
              <a:rPr lang="en-US" sz="2400" b="1">
                <a:solidFill>
                  <a:srgbClr val="FFFFFF"/>
                </a:solidFill>
                <a:latin typeface="Arial" charset="0"/>
                <a:ea typeface="ＭＳ Ｐゴシック" charset="0"/>
                <a:cs typeface="Arial" charset="0"/>
              </a:rPr>
              <a:t>NLT</a:t>
            </a:r>
            <a:endParaRPr lang="en-US" sz="3200"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3275856" y="475928"/>
            <a:ext cx="5930900" cy="5905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defRPr/>
            </a:pPr>
            <a:r>
              <a:rPr lang="ru-RU" sz="2800" b="1" dirty="0">
                <a:solidFill>
                  <a:srgbClr val="000000"/>
                </a:solidFill>
                <a:latin typeface="Arial"/>
                <a:cs typeface="Arial"/>
              </a:rPr>
              <a:t>"</a:t>
            </a:r>
            <a:r>
              <a:rPr lang="en-US" sz="2800" b="1" dirty="0">
                <a:solidFill>
                  <a:srgbClr val="000000"/>
                </a:solidFill>
                <a:latin typeface="Arial"/>
                <a:cs typeface="Arial"/>
              </a:rPr>
              <a:t>The time is surely coming,</a:t>
            </a:r>
            <a:r>
              <a:rPr lang="ru-RU" sz="2800" b="1" dirty="0">
                <a:solidFill>
                  <a:srgbClr val="000000"/>
                </a:solidFill>
                <a:latin typeface="Arial"/>
                <a:cs typeface="Arial"/>
              </a:rPr>
              <a:t>"</a:t>
            </a:r>
            <a:r>
              <a:rPr lang="en-US" sz="2800" b="1" dirty="0">
                <a:solidFill>
                  <a:srgbClr val="000000"/>
                </a:solidFill>
                <a:latin typeface="Arial"/>
                <a:cs typeface="Arial"/>
              </a:rPr>
              <a:t> says the Sovereign L</a:t>
            </a:r>
            <a:r>
              <a:rPr lang="en-US" b="1" dirty="0">
                <a:solidFill>
                  <a:srgbClr val="000000"/>
                </a:solidFill>
                <a:latin typeface="Arial"/>
                <a:cs typeface="Arial"/>
              </a:rPr>
              <a:t>ORD</a:t>
            </a:r>
            <a:r>
              <a:rPr lang="en-US" sz="2800" b="1" dirty="0">
                <a:solidFill>
                  <a:srgbClr val="000000"/>
                </a:solidFill>
                <a:latin typeface="Arial"/>
                <a:cs typeface="Arial"/>
              </a:rPr>
              <a:t>, </a:t>
            </a:r>
            <a:r>
              <a:rPr lang="ru-RU" sz="2800" b="1" dirty="0">
                <a:solidFill>
                  <a:srgbClr val="000000"/>
                </a:solidFill>
                <a:latin typeface="Arial"/>
                <a:cs typeface="Arial"/>
              </a:rPr>
              <a:t>"</a:t>
            </a:r>
            <a:r>
              <a:rPr lang="en-US" sz="2800" b="1" dirty="0">
                <a:solidFill>
                  <a:srgbClr val="000000"/>
                </a:solidFill>
                <a:latin typeface="Arial"/>
                <a:cs typeface="Arial"/>
              </a:rPr>
              <a:t>when I will send a famine on the land— </a:t>
            </a:r>
          </a:p>
          <a:p>
            <a:pPr>
              <a:defRPr/>
            </a:pPr>
            <a:r>
              <a:rPr lang="en-US" sz="2800" b="1" dirty="0">
                <a:solidFill>
                  <a:srgbClr val="000000"/>
                </a:solidFill>
                <a:latin typeface="Arial"/>
                <a:cs typeface="Arial"/>
              </a:rPr>
              <a:t>not a famine of bread or water </a:t>
            </a:r>
            <a:r>
              <a:rPr lang="en-US" sz="2800" b="1" dirty="0">
                <a:solidFill>
                  <a:srgbClr val="7E0000"/>
                </a:solidFill>
                <a:latin typeface="Arial"/>
                <a:cs typeface="Arial"/>
              </a:rPr>
              <a:t>but of hearing the words of the L</a:t>
            </a:r>
            <a:r>
              <a:rPr lang="en-US" b="1" dirty="0">
                <a:solidFill>
                  <a:srgbClr val="7E0000"/>
                </a:solidFill>
                <a:latin typeface="Arial"/>
                <a:cs typeface="Arial"/>
              </a:rPr>
              <a:t>ORD</a:t>
            </a:r>
            <a:r>
              <a:rPr lang="en-US" sz="2800" b="1" dirty="0">
                <a:solidFill>
                  <a:srgbClr val="7E0000"/>
                </a:solidFill>
                <a:latin typeface="Arial"/>
                <a:cs typeface="Arial"/>
              </a:rPr>
              <a:t>. </a:t>
            </a:r>
          </a:p>
          <a:p>
            <a:pPr>
              <a:defRPr/>
            </a:pPr>
            <a:r>
              <a:rPr lang="en-US" sz="2800" b="1" baseline="30000" dirty="0">
                <a:solidFill>
                  <a:srgbClr val="7E0000"/>
                </a:solidFill>
                <a:latin typeface="Arial"/>
                <a:cs typeface="Arial"/>
              </a:rPr>
              <a:t>12</a:t>
            </a:r>
            <a:r>
              <a:rPr lang="en-US" sz="2800" b="1" dirty="0">
                <a:solidFill>
                  <a:srgbClr val="7E0000"/>
                </a:solidFill>
                <a:latin typeface="Arial"/>
                <a:cs typeface="Arial"/>
              </a:rPr>
              <a:t>People will stagger from sea to sea and wander from border to border searching for the word of the L</a:t>
            </a:r>
            <a:r>
              <a:rPr lang="en-US" b="1" dirty="0">
                <a:solidFill>
                  <a:srgbClr val="7E0000"/>
                </a:solidFill>
                <a:latin typeface="Arial"/>
                <a:cs typeface="Arial"/>
              </a:rPr>
              <a:t>ORD</a:t>
            </a:r>
            <a:r>
              <a:rPr lang="en-US" sz="2800" b="1" dirty="0">
                <a:solidFill>
                  <a:srgbClr val="7E0000"/>
                </a:solidFill>
                <a:latin typeface="Arial"/>
                <a:cs typeface="Arial"/>
              </a:rPr>
              <a:t>, but they will not find it. </a:t>
            </a:r>
          </a:p>
          <a:p>
            <a:pPr>
              <a:defRPr/>
            </a:pPr>
            <a:r>
              <a:rPr lang="en-US" sz="2800" b="1" baseline="30000" dirty="0">
                <a:solidFill>
                  <a:srgbClr val="7E0000"/>
                </a:solidFill>
                <a:latin typeface="Arial"/>
                <a:cs typeface="Arial"/>
              </a:rPr>
              <a:t>13</a:t>
            </a:r>
            <a:r>
              <a:rPr lang="en-US" sz="2800" b="1" dirty="0">
                <a:solidFill>
                  <a:srgbClr val="7E0000"/>
                </a:solidFill>
                <a:latin typeface="Arial"/>
                <a:cs typeface="Arial"/>
              </a:rPr>
              <a:t>Beautiful girls and strong young men will grow faint in that day, </a:t>
            </a:r>
          </a:p>
          <a:p>
            <a:pPr>
              <a:defRPr/>
            </a:pPr>
            <a:r>
              <a:rPr lang="en-US" sz="2800" b="1" dirty="0">
                <a:solidFill>
                  <a:srgbClr val="7E0000"/>
                </a:solidFill>
                <a:latin typeface="Arial"/>
                <a:cs typeface="Arial"/>
              </a:rPr>
              <a:t> thirsting for the L</a:t>
            </a:r>
            <a:r>
              <a:rPr lang="en-US" b="1" dirty="0">
                <a:solidFill>
                  <a:srgbClr val="7E0000"/>
                </a:solidFill>
                <a:latin typeface="Arial"/>
                <a:cs typeface="Arial"/>
              </a:rPr>
              <a:t>ORD</a:t>
            </a:r>
            <a:r>
              <a:rPr lang="uk-UA" sz="2800" b="1" dirty="0">
                <a:solidFill>
                  <a:srgbClr val="7E0000"/>
                </a:solidFill>
                <a:latin typeface="Arial"/>
                <a:cs typeface="Arial"/>
              </a:rPr>
              <a:t>'</a:t>
            </a:r>
            <a:r>
              <a:rPr lang="en-US" sz="2800" b="1" dirty="0">
                <a:solidFill>
                  <a:srgbClr val="7E0000"/>
                </a:solidFill>
                <a:latin typeface="Arial"/>
                <a:cs typeface="Arial"/>
              </a:rPr>
              <a:t>s word." </a:t>
            </a:r>
            <a:endParaRPr lang="en-GB" sz="2800" b="1" dirty="0">
              <a:solidFill>
                <a:srgbClr val="7E0000"/>
              </a:solidFill>
              <a:effectLst>
                <a:outerShdw blurRad="38100" dist="38100" dir="2700000" algn="tl">
                  <a:srgbClr val="DDDDDD"/>
                </a:outerShdw>
              </a:effectLst>
              <a:latin typeface="Arial"/>
              <a:cs typeface="Arial"/>
            </a:endParaRPr>
          </a:p>
        </p:txBody>
      </p:sp>
    </p:spTree>
    <p:extLst>
      <p:ext uri="{BB962C8B-B14F-4D97-AF65-F5344CB8AC3E}">
        <p14:creationId xmlns:p14="http://schemas.microsoft.com/office/powerpoint/2010/main" val="34983920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Amos 9</a:t>
            </a:r>
          </a:p>
        </p:txBody>
      </p:sp>
    </p:spTree>
    <p:extLst>
      <p:ext uri="{BB962C8B-B14F-4D97-AF65-F5344CB8AC3E}">
        <p14:creationId xmlns:p14="http://schemas.microsoft.com/office/powerpoint/2010/main" val="964319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23" y="214536"/>
            <a:ext cx="8675533" cy="838200"/>
          </a:xfrm>
        </p:spPr>
        <p:txBody>
          <a:bodyPr/>
          <a:lstStyle/>
          <a:p>
            <a:pPr eaLnBrk="1" hangingPunct="1"/>
            <a:r>
              <a:rPr lang="en-US" sz="3600" b="1">
                <a:solidFill>
                  <a:schemeClr val="bg1"/>
                </a:solidFill>
                <a:latin typeface="Arial" charset="0"/>
                <a:ea typeface="ＭＳ Ｐゴシック" charset="0"/>
                <a:cs typeface="Arial" charset="0"/>
              </a:rPr>
              <a:t>The Smashed Pillars Vision</a:t>
            </a:r>
            <a:br>
              <a:rPr lang="en-US" sz="3600" b="1">
                <a:solidFill>
                  <a:schemeClr val="bg1"/>
                </a:solidFill>
                <a:latin typeface="Arial" charset="0"/>
                <a:ea typeface="ＭＳ Ｐゴシック" charset="0"/>
                <a:cs typeface="Arial" charset="0"/>
              </a:rPr>
            </a:br>
            <a:r>
              <a:rPr lang="en-US" sz="3600" b="1">
                <a:solidFill>
                  <a:schemeClr val="bg1"/>
                </a:solidFill>
                <a:latin typeface="Arial" charset="0"/>
                <a:ea typeface="ＭＳ Ｐゴシック" charset="0"/>
                <a:cs typeface="Arial" charset="0"/>
              </a:rPr>
              <a:t>—Amos 9:1</a:t>
            </a:r>
            <a:endParaRPr lang="en-GB" sz="360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latin typeface="Arial" charset="0"/>
                <a:cs typeface="Arial" charset="0"/>
              </a:rPr>
              <a:t>585</a:t>
            </a:r>
          </a:p>
        </p:txBody>
      </p:sp>
      <p:sp>
        <p:nvSpPr>
          <p:cNvPr id="30725" name="Rectangle 5"/>
          <p:cNvSpPr>
            <a:spLocks noChangeArrowheads="1"/>
          </p:cNvSpPr>
          <p:nvPr/>
        </p:nvSpPr>
        <p:spPr bwMode="auto">
          <a:xfrm>
            <a:off x="2699792" y="1728192"/>
            <a:ext cx="6444209" cy="5053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ru-RU" sz="2800" b="1" dirty="0">
                <a:solidFill>
                  <a:schemeClr val="bg1"/>
                </a:solidFill>
                <a:latin typeface="Arial" charset="0"/>
                <a:cs typeface="Times New Roman" charset="0"/>
              </a:rPr>
              <a:t>"</a:t>
            </a:r>
            <a:r>
              <a:rPr lang="en-US" sz="2800" b="1" dirty="0">
                <a:solidFill>
                  <a:schemeClr val="bg1"/>
                </a:solidFill>
                <a:latin typeface="Arial" charset="0"/>
                <a:cs typeface="Times New Roman" charset="0"/>
              </a:rPr>
              <a:t>Then I saw a vision of the L</a:t>
            </a:r>
            <a:r>
              <a:rPr lang="en-US" b="1" dirty="0">
                <a:solidFill>
                  <a:schemeClr val="bg1"/>
                </a:solidFill>
                <a:latin typeface="Arial" charset="0"/>
                <a:cs typeface="Times New Roman" charset="0"/>
              </a:rPr>
              <a:t>ORD</a:t>
            </a:r>
            <a:r>
              <a:rPr lang="en-US" sz="2800" b="1" dirty="0">
                <a:solidFill>
                  <a:schemeClr val="bg1"/>
                </a:solidFill>
                <a:latin typeface="Arial" charset="0"/>
                <a:cs typeface="Times New Roman" charset="0"/>
              </a:rPr>
              <a:t> standing beside the altar. He said, 'Strike the tops of the Temple columns, so that the foundation will shake. Bring down the roof on the heads of the people below. I will kill with the sword those who survive. No one will escape!</a:t>
            </a:r>
            <a:r>
              <a:rPr lang="ru-RU" sz="2800" b="1" dirty="0">
                <a:solidFill>
                  <a:schemeClr val="bg1"/>
                </a:solidFill>
                <a:latin typeface="Arial" charset="0"/>
                <a:cs typeface="Times New Roman" charset="0"/>
              </a:rPr>
              <a:t>"</a:t>
            </a:r>
            <a:r>
              <a:rPr lang="en-US" sz="2800" b="1" dirty="0">
                <a:solidFill>
                  <a:schemeClr val="bg1"/>
                </a:solidFill>
                <a:latin typeface="Arial" charset="0"/>
                <a:cs typeface="Times New Roman" charset="0"/>
              </a:rPr>
              <a:t> (NLT).</a:t>
            </a:r>
            <a:endParaRPr lang="en-GB" sz="2800" b="1" dirty="0">
              <a:solidFill>
                <a:schemeClr val="bg1"/>
              </a:solidFill>
              <a:latin typeface="Arial" charset="0"/>
              <a:cs typeface="Times New Roman" charset="0"/>
            </a:endParaRPr>
          </a:p>
        </p:txBody>
      </p:sp>
      <p:pic>
        <p:nvPicPr>
          <p:cNvPr id="2" name="Picture 1"/>
          <p:cNvPicPr>
            <a:picLocks noChangeAspect="1"/>
          </p:cNvPicPr>
          <p:nvPr/>
        </p:nvPicPr>
        <p:blipFill>
          <a:blip r:embed="rId3"/>
          <a:stretch>
            <a:fillRect/>
          </a:stretch>
        </p:blipFill>
        <p:spPr>
          <a:xfrm>
            <a:off x="251520" y="1800200"/>
            <a:ext cx="2247900" cy="4064000"/>
          </a:xfrm>
          <a:prstGeom prst="rect">
            <a:avLst/>
          </a:prstGeom>
        </p:spPr>
      </p:pic>
    </p:spTree>
    <p:extLst>
      <p:ext uri="{BB962C8B-B14F-4D97-AF65-F5344CB8AC3E}">
        <p14:creationId xmlns:p14="http://schemas.microsoft.com/office/powerpoint/2010/main" val="2339360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God </a:t>
            </a:r>
            <a:r>
              <a:rPr lang="en-US" b="1" dirty="0">
                <a:solidFill>
                  <a:srgbClr val="FFFF00"/>
                </a:solidFill>
                <a:effectLst>
                  <a:glow rad="127000">
                    <a:schemeClr val="tx1"/>
                  </a:glow>
                </a:effectLst>
                <a:latin typeface="Arial" charset="0"/>
                <a:ea typeface="ＭＳ Ｐゴシック" charset="0"/>
                <a:cs typeface="ＭＳ Ｐゴシック" charset="0"/>
              </a:rPr>
              <a:t>judged</a:t>
            </a:r>
            <a:r>
              <a:rPr lang="en-US" b="1" dirty="0">
                <a:effectLst>
                  <a:glow rad="127000">
                    <a:schemeClr val="tx1"/>
                  </a:glow>
                </a:effectLst>
                <a:latin typeface="Arial" charset="0"/>
                <a:ea typeface="ＭＳ Ｐゴシック" charset="0"/>
                <a:cs typeface="ＭＳ Ｐゴシック" charset="0"/>
              </a:rPr>
              <a:t> injustice in Israel (Amos 1:1–9:7).</a:t>
            </a:r>
          </a:p>
        </p:txBody>
      </p:sp>
      <p:pic>
        <p:nvPicPr>
          <p:cNvPr id="2" name="Picture 1"/>
          <p:cNvPicPr>
            <a:picLocks noChangeAspect="1"/>
          </p:cNvPicPr>
          <p:nvPr/>
        </p:nvPicPr>
        <p:blipFill>
          <a:blip r:embed="rId3"/>
          <a:stretch>
            <a:fillRect/>
          </a:stretch>
        </p:blipFill>
        <p:spPr>
          <a:xfrm>
            <a:off x="0" y="1628800"/>
            <a:ext cx="9141958" cy="5229200"/>
          </a:xfrm>
          <a:prstGeom prst="rect">
            <a:avLst/>
          </a:prstGeom>
        </p:spPr>
      </p:pic>
    </p:spTree>
    <p:extLst>
      <p:ext uri="{BB962C8B-B14F-4D97-AF65-F5344CB8AC3E}">
        <p14:creationId xmlns:p14="http://schemas.microsoft.com/office/powerpoint/2010/main" val="179009771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marL="712788" indent="-712788" algn="l">
              <a:defRPr/>
            </a:pPr>
            <a:r>
              <a:rPr lang="en-US" b="1" dirty="0">
                <a:effectLst>
                  <a:glow rad="127000">
                    <a:schemeClr val="tx1"/>
                  </a:glow>
                </a:effectLst>
                <a:latin typeface="Arial" charset="0"/>
                <a:ea typeface="ＭＳ Ｐゴシック" charset="0"/>
                <a:cs typeface="ＭＳ Ｐゴシック" charset="0"/>
              </a:rPr>
              <a:t>II. God will </a:t>
            </a:r>
            <a:r>
              <a:rPr lang="en-US" b="1" dirty="0">
                <a:solidFill>
                  <a:srgbClr val="FFFF00"/>
                </a:solidFill>
                <a:effectLst>
                  <a:glow rad="127000">
                    <a:schemeClr val="tx1"/>
                  </a:glow>
                </a:effectLst>
                <a:latin typeface="Arial" charset="0"/>
                <a:ea typeface="ＭＳ Ｐゴシック" charset="0"/>
                <a:cs typeface="ＭＳ Ｐゴシック" charset="0"/>
              </a:rPr>
              <a:t>restore</a:t>
            </a:r>
            <a:r>
              <a:rPr lang="en-US" b="1" dirty="0">
                <a:effectLst>
                  <a:glow rad="127000">
                    <a:schemeClr val="tx1"/>
                  </a:glow>
                </a:effectLst>
                <a:latin typeface="Arial" charset="0"/>
                <a:ea typeface="ＭＳ Ｐゴシック" charset="0"/>
                <a:cs typeface="ＭＳ Ｐゴシック" charset="0"/>
              </a:rPr>
              <a:t> Israel to fulfill his promises (Amos 9:8-15). </a:t>
            </a:r>
          </a:p>
        </p:txBody>
      </p:sp>
      <p:pic>
        <p:nvPicPr>
          <p:cNvPr id="3" name="Picture 2"/>
          <p:cNvPicPr>
            <a:picLocks noChangeAspect="1"/>
          </p:cNvPicPr>
          <p:nvPr/>
        </p:nvPicPr>
        <p:blipFill>
          <a:blip r:embed="rId3"/>
          <a:stretch>
            <a:fillRect/>
          </a:stretch>
        </p:blipFill>
        <p:spPr>
          <a:xfrm>
            <a:off x="-32329" y="1628800"/>
            <a:ext cx="9144000" cy="5049508"/>
          </a:xfrm>
          <a:prstGeom prst="rect">
            <a:avLst/>
          </a:prstGeom>
        </p:spPr>
      </p:pic>
    </p:spTree>
    <p:extLst>
      <p:ext uri="{BB962C8B-B14F-4D97-AF65-F5344CB8AC3E}">
        <p14:creationId xmlns:p14="http://schemas.microsoft.com/office/powerpoint/2010/main" val="190742352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pic>
        <p:nvPicPr>
          <p:cNvPr id="2" name="Picture 1"/>
          <p:cNvPicPr>
            <a:picLocks noChangeAspect="1"/>
          </p:cNvPicPr>
          <p:nvPr/>
        </p:nvPicPr>
        <p:blipFill>
          <a:blip r:embed="rId2"/>
          <a:stretch>
            <a:fillRect/>
          </a:stretch>
        </p:blipFill>
        <p:spPr>
          <a:xfrm>
            <a:off x="0" y="404664"/>
            <a:ext cx="9144000" cy="4303059"/>
          </a:xfrm>
          <a:prstGeom prst="rect">
            <a:avLst/>
          </a:prstGeom>
        </p:spPr>
      </p:pic>
      <p:sp>
        <p:nvSpPr>
          <p:cNvPr id="5" name="Title 2"/>
          <p:cNvSpPr txBox="1">
            <a:spLocks/>
          </p:cNvSpPr>
          <p:nvPr/>
        </p:nvSpPr>
        <p:spPr bwMode="auto">
          <a:xfrm>
            <a:off x="3275856" y="764704"/>
            <a:ext cx="5760640" cy="2401711"/>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sz="3600" dirty="0">
                <a:latin typeface="Arial" charset="0"/>
                <a:ea typeface="Osaka" charset="0"/>
                <a:cs typeface="Arial" charset="0"/>
              </a:rPr>
              <a:t>God's justice and God's mercy do not quarrel with each other.</a:t>
            </a:r>
          </a:p>
        </p:txBody>
      </p:sp>
      <p:sp>
        <p:nvSpPr>
          <p:cNvPr id="265219" name="Title 2"/>
          <p:cNvSpPr>
            <a:spLocks noGrp="1"/>
          </p:cNvSpPr>
          <p:nvPr>
            <p:ph type="title" idx="4294967295"/>
          </p:nvPr>
        </p:nvSpPr>
        <p:spPr>
          <a:xfrm>
            <a:off x="3240360" y="3356992"/>
            <a:ext cx="5796136" cy="1224136"/>
          </a:xfrm>
          <a:solidFill>
            <a:srgbClr val="000000"/>
          </a:solidFill>
        </p:spPr>
        <p:txBody>
          <a:bodyPr/>
          <a:lstStyle/>
          <a:p>
            <a:r>
              <a:rPr lang="en-US" sz="3600" i="1" dirty="0">
                <a:latin typeface="Arial" charset="0"/>
                <a:ea typeface="Osaka" charset="0"/>
                <a:cs typeface="Arial" charset="0"/>
              </a:rPr>
              <a:t>—A. W. Tozer—</a:t>
            </a:r>
          </a:p>
        </p:txBody>
      </p:sp>
    </p:spTree>
    <p:extLst>
      <p:ext uri="{BB962C8B-B14F-4D97-AF65-F5344CB8AC3E}">
        <p14:creationId xmlns:p14="http://schemas.microsoft.com/office/powerpoint/2010/main" val="4111895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8473"/>
            <a:ext cx="9144000" cy="63235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60389" y="5877272"/>
            <a:ext cx="8876107" cy="836712"/>
          </a:xfrm>
          <a:effectLst>
            <a:outerShdw blurRad="63500" dist="35921" dir="2700000" algn="ctr" rotWithShape="0">
              <a:schemeClr val="tx2">
                <a:alpha val="74998"/>
              </a:schemeClr>
            </a:outerShdw>
          </a:effectLst>
        </p:spPr>
        <p:txBody>
          <a:bodyPr anchor="ctr"/>
          <a:lstStyle/>
          <a:p>
            <a:pPr algn="l">
              <a:defRPr/>
            </a:pPr>
            <a:r>
              <a:rPr lang="en-US" sz="5400" b="1" dirty="0">
                <a:effectLst>
                  <a:glow rad="127000">
                    <a:schemeClr val="tx1"/>
                  </a:glow>
                </a:effectLst>
                <a:latin typeface="Arial" charset="0"/>
                <a:ea typeface="ＭＳ Ｐゴシック" charset="0"/>
                <a:cs typeface="ＭＳ Ｐゴシック" charset="0"/>
              </a:rPr>
              <a:t>Amos</a:t>
            </a:r>
          </a:p>
        </p:txBody>
      </p:sp>
      <p:sp>
        <p:nvSpPr>
          <p:cNvPr id="5" name="Rectangle 2"/>
          <p:cNvSpPr txBox="1">
            <a:spLocks noChangeArrowheads="1"/>
          </p:cNvSpPr>
          <p:nvPr/>
        </p:nvSpPr>
        <p:spPr bwMode="auto">
          <a:xfrm>
            <a:off x="14340" y="188640"/>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Finally, after the most judgment of any book in the Bible</a:t>
            </a:r>
            <a:r>
              <a:rPr lang="is-IS" sz="4000" b="1" i="1" dirty="0">
                <a:solidFill>
                  <a:srgbClr val="FFFFFF"/>
                </a:solidFill>
                <a:effectLst>
                  <a:glow rad="127000">
                    <a:srgbClr val="000000"/>
                  </a:glow>
                </a:effectLst>
                <a:latin typeface="Arial" charset="0"/>
                <a:ea typeface="ＭＳ Ｐゴシック" charset="0"/>
                <a:cs typeface="ＭＳ Ｐゴシック" charset="0"/>
              </a:rPr>
              <a:t>…</a:t>
            </a:r>
            <a:endParaRPr lang="en-US" sz="1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537646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Minor Prophets—Major Profit</a:t>
            </a:r>
          </a:p>
        </p:txBody>
      </p:sp>
      <p:sp>
        <p:nvSpPr>
          <p:cNvPr id="5" name="Rectangle 2"/>
          <p:cNvSpPr txBox="1">
            <a:spLocks noChangeArrowheads="1"/>
          </p:cNvSpPr>
          <p:nvPr/>
        </p:nvSpPr>
        <p:spPr bwMode="auto">
          <a:xfrm>
            <a:off x="0" y="5567677"/>
            <a:ext cx="9144000" cy="110363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Big Issues in the Little Books</a:t>
            </a:r>
          </a:p>
        </p:txBody>
      </p:sp>
    </p:spTree>
    <p:extLst>
      <p:ext uri="{BB962C8B-B14F-4D97-AF65-F5344CB8AC3E}">
        <p14:creationId xmlns:p14="http://schemas.microsoft.com/office/powerpoint/2010/main" val="317740323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chemeClr val="bg1"/>
                </a:solidFill>
                <a:effectLst>
                  <a:outerShdw blurRad="38100" dist="38100" dir="2700000" algn="tl">
                    <a:srgbClr val="808080"/>
                  </a:outerShdw>
                </a:effectLst>
                <a:latin typeface="Arial" charset="0"/>
                <a:cs typeface="Arial" charset="0"/>
              </a:rPr>
              <a:t>593</a:t>
            </a:r>
          </a:p>
        </p:txBody>
      </p:sp>
      <p:sp>
        <p:nvSpPr>
          <p:cNvPr id="129027" name="Rectangle 5"/>
          <p:cNvSpPr>
            <a:spLocks noGrp="1" noChangeArrowheads="1"/>
          </p:cNvSpPr>
          <p:nvPr>
            <p:ph type="title"/>
          </p:nvPr>
        </p:nvSpPr>
        <p:spPr>
          <a:xfrm>
            <a:off x="0" y="228600"/>
            <a:ext cx="8153400" cy="914400"/>
          </a:xfrm>
          <a:solidFill>
            <a:srgbClr val="000000"/>
          </a:solidFill>
        </p:spPr>
        <p:txBody>
          <a:bodyPr/>
          <a:lstStyle/>
          <a:p>
            <a:pPr eaLnBrk="1" hangingPunct="1"/>
            <a:r>
              <a:rPr lang="en-US" sz="4000" b="1">
                <a:solidFill>
                  <a:srgbClr val="FFFFFF"/>
                </a:solidFill>
                <a:latin typeface="Arial" charset="0"/>
                <a:ea typeface="ＭＳ Ｐゴシック" charset="0"/>
                <a:cs typeface="Arial" charset="0"/>
              </a:rPr>
              <a:t>Can you restore a fallen tent?</a:t>
            </a:r>
          </a:p>
        </p:txBody>
      </p:sp>
      <p:sp>
        <p:nvSpPr>
          <p:cNvPr id="5" name="Rectangle 5"/>
          <p:cNvSpPr txBox="1">
            <a:spLocks noChangeArrowheads="1"/>
          </p:cNvSpPr>
          <p:nvPr/>
        </p:nvSpPr>
        <p:spPr bwMode="auto">
          <a:xfrm>
            <a:off x="251520" y="5661248"/>
            <a:ext cx="8153400" cy="914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en-US" sz="4000" b="1" dirty="0">
                <a:solidFill>
                  <a:srgbClr val="FFFFFF"/>
                </a:solidFill>
                <a:latin typeface="Arial" charset="0"/>
                <a:ea typeface="ＭＳ Ｐゴシック" charset="0"/>
                <a:cs typeface="Arial" charset="0"/>
              </a:rPr>
              <a:t>God 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3107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9:11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52400" y="1412776"/>
            <a:ext cx="8839200" cy="5140424"/>
          </a:xfrm>
          <a:prstGeom prst="rect">
            <a:avLst/>
          </a:prstGeom>
          <a:noFill/>
          <a:ln w="9525">
            <a:noFill/>
            <a:miter lim="800000"/>
            <a:headEnd/>
            <a:tailEnd/>
          </a:ln>
          <a:effectLst/>
        </p:spPr>
        <p:txBody>
          <a:bodyPr/>
          <a:lstStyle/>
          <a:p>
            <a:pPr marL="342900" indent="-342900">
              <a:spcBef>
                <a:spcPct val="20000"/>
              </a:spcBef>
              <a:defRPr/>
            </a:pPr>
            <a:r>
              <a:rPr lang="ru-RU" sz="3200" b="1" dirty="0">
                <a:solidFill>
                  <a:schemeClr val="bg1"/>
                </a:solidFill>
                <a:effectLst>
                  <a:glow rad="152400">
                    <a:srgbClr val="000000"/>
                  </a:glow>
                </a:effectLst>
                <a:latin typeface="Arial" charset="0"/>
                <a:ea typeface="Times New Roman" charset="0"/>
              </a:rPr>
              <a:t>"</a:t>
            </a:r>
            <a:r>
              <a:rPr lang="uk-UA" sz="3200" b="1" dirty="0">
                <a:solidFill>
                  <a:schemeClr val="bg1"/>
                </a:solidFill>
                <a:effectLst>
                  <a:glow rad="152400">
                    <a:srgbClr val="000000"/>
                  </a:glow>
                </a:effectLst>
                <a:latin typeface="Arial" charset="0"/>
                <a:ea typeface="Times New Roman" charset="0"/>
              </a:rPr>
              <a:t>'</a:t>
            </a:r>
            <a:r>
              <a:rPr lang="en-US" sz="3200" b="1" dirty="0">
                <a:solidFill>
                  <a:schemeClr val="bg1"/>
                </a:solidFill>
                <a:effectLst>
                  <a:glow rad="152400">
                    <a:srgbClr val="000000"/>
                  </a:glow>
                </a:effectLst>
                <a:latin typeface="Arial" charset="0"/>
                <a:ea typeface="Times New Roman" charset="0"/>
              </a:rPr>
              <a:t>In that day I will restore David</a:t>
            </a:r>
            <a:r>
              <a:rPr lang="uk-UA" sz="3200" b="1" dirty="0">
                <a:solidFill>
                  <a:schemeClr val="bg1"/>
                </a:solidFill>
                <a:effectLst>
                  <a:glow rad="152400">
                    <a:srgbClr val="000000"/>
                  </a:glow>
                </a:effectLst>
                <a:latin typeface="Arial" charset="0"/>
                <a:ea typeface="Times New Roman" charset="0"/>
              </a:rPr>
              <a:t>'</a:t>
            </a:r>
            <a:r>
              <a:rPr lang="en-US" sz="3200" b="1" dirty="0">
                <a:solidFill>
                  <a:schemeClr val="bg1"/>
                </a:solidFill>
                <a:effectLst>
                  <a:glow rad="152400">
                    <a:srgbClr val="000000"/>
                  </a:glow>
                </a:effectLst>
                <a:latin typeface="Arial" charset="0"/>
                <a:ea typeface="Times New Roman" charset="0"/>
              </a:rPr>
              <a:t>s fallen tent. I will repair its broken places, restore its ruins, and build it as it used to be.</a:t>
            </a:r>
            <a:r>
              <a:rPr lang="ru-RU" sz="3200" b="1" dirty="0">
                <a:solidFill>
                  <a:schemeClr val="bg1"/>
                </a:solidFill>
                <a:effectLst>
                  <a:glow rad="152400">
                    <a:srgbClr val="000000"/>
                  </a:glow>
                </a:effectLst>
                <a:latin typeface="Arial" charset="0"/>
                <a:ea typeface="Times New Roman" charset="0"/>
              </a:rPr>
              <a:t>"</a:t>
            </a:r>
            <a:endParaRPr lang="en-GB" sz="3200" b="1" dirty="0">
              <a:solidFill>
                <a:schemeClr val="bg1"/>
              </a:solidFill>
              <a:effectLst>
                <a:glow rad="152400">
                  <a:srgbClr val="000000"/>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9:11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52400" y="1268760"/>
            <a:ext cx="8839200" cy="1728192"/>
          </a:xfrm>
          <a:prstGeom prst="rect">
            <a:avLst/>
          </a:prstGeom>
          <a:noFill/>
          <a:ln w="9525">
            <a:noFill/>
            <a:miter lim="800000"/>
            <a:headEnd/>
            <a:tailEnd/>
          </a:ln>
          <a:effectLst/>
        </p:spPr>
        <p:txBody>
          <a:bodyPr anchor="ctr"/>
          <a:lstStyle/>
          <a:p>
            <a:pPr marL="342900" indent="-342900" algn="ctr">
              <a:spcBef>
                <a:spcPct val="20000"/>
              </a:spcBef>
              <a:defRPr/>
            </a:pPr>
            <a:r>
              <a:rPr lang="ru-RU" sz="3200" b="1" dirty="0">
                <a:solidFill>
                  <a:srgbClr val="FFFFFF"/>
                </a:solidFill>
                <a:effectLst>
                  <a:glow rad="152400">
                    <a:srgbClr val="000000"/>
                  </a:glow>
                </a:effectLst>
                <a:latin typeface="Arial" charset="0"/>
                <a:ea typeface="Times New Roman" charset="0"/>
              </a:rPr>
              <a:t>"</a:t>
            </a:r>
            <a:r>
              <a:rPr lang="en-US" sz="3200" b="1" dirty="0">
                <a:solidFill>
                  <a:srgbClr val="FFFFFF"/>
                </a:solidFill>
                <a:effectLst>
                  <a:glow rad="152400">
                    <a:srgbClr val="000000"/>
                  </a:glow>
                </a:effectLst>
                <a:latin typeface="Arial" charset="0"/>
                <a:ea typeface="Times New Roman" charset="0"/>
              </a:rPr>
              <a:t>In that day I will restore David</a:t>
            </a:r>
            <a:r>
              <a:rPr lang="uk-UA" sz="3200" b="1" dirty="0">
                <a:solidFill>
                  <a:srgbClr val="FFFFFF"/>
                </a:solidFill>
                <a:effectLst>
                  <a:glow rad="152400">
                    <a:srgbClr val="000000"/>
                  </a:glow>
                </a:effectLst>
                <a:latin typeface="Arial" charset="0"/>
                <a:ea typeface="Times New Roman" charset="0"/>
              </a:rPr>
              <a:t>'</a:t>
            </a:r>
            <a:r>
              <a:rPr lang="en-US" sz="3200" b="1" dirty="0">
                <a:solidFill>
                  <a:srgbClr val="FFFFFF"/>
                </a:solidFill>
                <a:effectLst>
                  <a:glow rad="152400">
                    <a:srgbClr val="000000"/>
                  </a:glow>
                </a:effectLst>
                <a:latin typeface="Arial" charset="0"/>
                <a:ea typeface="Times New Roman" charset="0"/>
              </a:rPr>
              <a:t>s fallen tent. </a:t>
            </a:r>
            <a:br>
              <a:rPr lang="en-US" sz="3200" b="1" dirty="0">
                <a:solidFill>
                  <a:srgbClr val="FFFFFF"/>
                </a:solidFill>
                <a:effectLst>
                  <a:glow rad="152400">
                    <a:srgbClr val="000000"/>
                  </a:glow>
                </a:effectLst>
                <a:latin typeface="Arial" charset="0"/>
                <a:ea typeface="Times New Roman" charset="0"/>
              </a:rPr>
            </a:br>
            <a:r>
              <a:rPr lang="en-US" sz="3200" b="1" dirty="0">
                <a:solidFill>
                  <a:srgbClr val="FFFFFF"/>
                </a:solidFill>
                <a:effectLst>
                  <a:glow rad="152400">
                    <a:srgbClr val="000000"/>
                  </a:glow>
                </a:effectLst>
                <a:latin typeface="Arial" charset="0"/>
                <a:ea typeface="Times New Roman" charset="0"/>
              </a:rPr>
              <a:t>I will repair its broken places, restore its ruins, and build it as it used to be.</a:t>
            </a:r>
            <a:r>
              <a:rPr lang="ru-RU" sz="3200" b="1" dirty="0">
                <a:solidFill>
                  <a:srgbClr val="FFFFFF"/>
                </a:solidFill>
                <a:effectLst>
                  <a:glow rad="152400">
                    <a:srgbClr val="000000"/>
                  </a:glow>
                </a:effectLst>
                <a:latin typeface="Arial" charset="0"/>
                <a:ea typeface="Times New Roman" charset="0"/>
              </a:rPr>
              <a:t>"</a:t>
            </a:r>
            <a:endParaRPr lang="en-GB" sz="3200" b="1" dirty="0">
              <a:solidFill>
                <a:srgbClr val="FFFFFF"/>
              </a:solidFill>
              <a:effectLst>
                <a:glow rad="152400">
                  <a:srgbClr val="000000"/>
                </a:glow>
              </a:effectLst>
              <a:latin typeface="Arial" charset="0"/>
              <a:cs typeface="Arial" charset="0"/>
            </a:endParaRPr>
          </a:p>
        </p:txBody>
      </p:sp>
      <p:grpSp>
        <p:nvGrpSpPr>
          <p:cNvPr id="3" name="Group 2"/>
          <p:cNvGrpSpPr/>
          <p:nvPr/>
        </p:nvGrpSpPr>
        <p:grpSpPr>
          <a:xfrm>
            <a:off x="0" y="2996952"/>
            <a:ext cx="5319464" cy="3861048"/>
            <a:chOff x="0" y="2996952"/>
            <a:chExt cx="5319464" cy="3861048"/>
          </a:xfrm>
        </p:grpSpPr>
        <p:pic>
          <p:nvPicPr>
            <p:cNvPr id="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996952"/>
              <a:ext cx="5319464" cy="3861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1183568" y="3068960"/>
              <a:ext cx="2952328" cy="1584176"/>
            </a:xfrm>
            <a:prstGeom prst="rect">
              <a:avLst/>
            </a:prstGeom>
            <a:noFill/>
            <a:ln w="9525">
              <a:noFill/>
              <a:miter lim="800000"/>
              <a:headEnd/>
              <a:tailEnd/>
            </a:ln>
            <a:effectLst/>
          </p:spPr>
          <p:txBody>
            <a:bodyPr/>
            <a:lstStyle/>
            <a:p>
              <a:pPr algn="ctr">
                <a:spcBef>
                  <a:spcPct val="20000"/>
                </a:spcBef>
                <a:defRPr/>
              </a:pPr>
              <a:r>
                <a:rPr lang="en-US" sz="3200" b="1" dirty="0">
                  <a:solidFill>
                    <a:srgbClr val="FFFFFF"/>
                  </a:solidFill>
                  <a:effectLst>
                    <a:glow rad="152400">
                      <a:srgbClr val="000000"/>
                    </a:glow>
                  </a:effectLst>
                  <a:latin typeface="Arial" charset="0"/>
                  <a:ea typeface="Times New Roman" charset="0"/>
                </a:rPr>
                <a:t>Zedekiah Deposed</a:t>
              </a:r>
              <a:br>
                <a:rPr lang="en-US" sz="3200" b="1" dirty="0">
                  <a:solidFill>
                    <a:srgbClr val="FFFFFF"/>
                  </a:solidFill>
                  <a:effectLst>
                    <a:glow rad="152400">
                      <a:srgbClr val="000000"/>
                    </a:glow>
                  </a:effectLst>
                  <a:latin typeface="Arial" charset="0"/>
                  <a:ea typeface="Times New Roman" charset="0"/>
                </a:rPr>
              </a:br>
              <a:r>
                <a:rPr lang="en-US" sz="3200" b="1" dirty="0">
                  <a:solidFill>
                    <a:srgbClr val="FFFFFF"/>
                  </a:solidFill>
                  <a:effectLst>
                    <a:glow rad="152400">
                      <a:srgbClr val="000000"/>
                    </a:glow>
                  </a:effectLst>
                  <a:latin typeface="Arial" charset="0"/>
                  <a:ea typeface="Times New Roman" charset="0"/>
                </a:rPr>
                <a:t>586 BC</a:t>
              </a:r>
              <a:endParaRPr lang="en-GB" sz="3200" b="1" dirty="0">
                <a:solidFill>
                  <a:srgbClr val="FFFFFF"/>
                </a:solidFill>
                <a:effectLst>
                  <a:glow rad="152400">
                    <a:srgbClr val="000000"/>
                  </a:glow>
                </a:effectLst>
                <a:latin typeface="Arial" charset="0"/>
                <a:cs typeface="Arial" charset="0"/>
              </a:endParaRPr>
            </a:p>
          </p:txBody>
        </p:sp>
      </p:grpSp>
      <p:grpSp>
        <p:nvGrpSpPr>
          <p:cNvPr id="4" name="Group 3"/>
          <p:cNvGrpSpPr/>
          <p:nvPr/>
        </p:nvGrpSpPr>
        <p:grpSpPr>
          <a:xfrm>
            <a:off x="5319464" y="2996952"/>
            <a:ext cx="3861048" cy="3861048"/>
            <a:chOff x="5319464" y="2996952"/>
            <a:chExt cx="3861048" cy="3861048"/>
          </a:xfrm>
        </p:grpSpPr>
        <p:pic>
          <p:nvPicPr>
            <p:cNvPr id="2" name="Picture 1"/>
            <p:cNvPicPr>
              <a:picLocks noChangeAspect="1"/>
            </p:cNvPicPr>
            <p:nvPr/>
          </p:nvPicPr>
          <p:blipFill>
            <a:blip r:embed="rId5"/>
            <a:stretch>
              <a:fillRect/>
            </a:stretch>
          </p:blipFill>
          <p:spPr>
            <a:xfrm>
              <a:off x="5319464" y="2996952"/>
              <a:ext cx="3861048" cy="3861048"/>
            </a:xfrm>
            <a:prstGeom prst="rect">
              <a:avLst/>
            </a:prstGeom>
          </p:spPr>
        </p:pic>
        <p:sp>
          <p:nvSpPr>
            <p:cNvPr id="9" name="Rectangle 6"/>
            <p:cNvSpPr>
              <a:spLocks noChangeArrowheads="1"/>
            </p:cNvSpPr>
            <p:nvPr/>
          </p:nvSpPr>
          <p:spPr bwMode="auto">
            <a:xfrm>
              <a:off x="5773824" y="3068960"/>
              <a:ext cx="2952328" cy="1584176"/>
            </a:xfrm>
            <a:prstGeom prst="rect">
              <a:avLst/>
            </a:prstGeom>
            <a:noFill/>
            <a:ln w="9525">
              <a:noFill/>
              <a:miter lim="800000"/>
              <a:headEnd/>
              <a:tailEnd/>
            </a:ln>
            <a:effectLst/>
          </p:spPr>
          <p:txBody>
            <a:bodyPr/>
            <a:lstStyle/>
            <a:p>
              <a:pPr algn="ctr">
                <a:spcBef>
                  <a:spcPct val="20000"/>
                </a:spcBef>
                <a:defRPr/>
              </a:pPr>
              <a:r>
                <a:rPr lang="en-US" sz="3200" b="1" dirty="0">
                  <a:solidFill>
                    <a:srgbClr val="FFFFFF"/>
                  </a:solidFill>
                  <a:effectLst>
                    <a:glow rad="152400">
                      <a:srgbClr val="000000"/>
                    </a:glow>
                  </a:effectLst>
                  <a:latin typeface="Arial" charset="0"/>
                  <a:ea typeface="Times New Roman" charset="0"/>
                </a:rPr>
                <a:t>Jesus </a:t>
              </a:r>
              <a:br>
                <a:rPr lang="en-US" sz="3200" b="1" dirty="0">
                  <a:solidFill>
                    <a:srgbClr val="FFFFFF"/>
                  </a:solidFill>
                  <a:effectLst>
                    <a:glow rad="152400">
                      <a:srgbClr val="000000"/>
                    </a:glow>
                  </a:effectLst>
                  <a:latin typeface="Arial" charset="0"/>
                  <a:ea typeface="Times New Roman" charset="0"/>
                </a:rPr>
              </a:br>
              <a:r>
                <a:rPr lang="en-US" sz="3200" b="1" dirty="0">
                  <a:solidFill>
                    <a:srgbClr val="FFFFFF"/>
                  </a:solidFill>
                  <a:effectLst>
                    <a:glow rad="152400">
                      <a:srgbClr val="000000"/>
                    </a:glow>
                  </a:effectLst>
                  <a:latin typeface="Arial" charset="0"/>
                  <a:ea typeface="Times New Roman" charset="0"/>
                </a:rPr>
                <a:t>Rules</a:t>
              </a:r>
              <a:br>
                <a:rPr lang="en-US" sz="3200" b="1" dirty="0">
                  <a:solidFill>
                    <a:srgbClr val="FFFFFF"/>
                  </a:solidFill>
                  <a:effectLst>
                    <a:glow rad="152400">
                      <a:srgbClr val="000000"/>
                    </a:glow>
                  </a:effectLst>
                  <a:latin typeface="Arial" charset="0"/>
                  <a:ea typeface="Times New Roman" charset="0"/>
                </a:rPr>
              </a:br>
              <a:r>
                <a:rPr lang="en-US" sz="3200" b="1" dirty="0">
                  <a:solidFill>
                    <a:srgbClr val="FFFFFF"/>
                  </a:solidFill>
                  <a:effectLst>
                    <a:glow rad="152400">
                      <a:srgbClr val="000000"/>
                    </a:glow>
                  </a:effectLst>
                  <a:latin typeface="Arial" charset="0"/>
                  <a:ea typeface="Times New Roman" charset="0"/>
                </a:rPr>
                <a:t>AD ??</a:t>
              </a:r>
              <a:endParaRPr lang="en-GB" sz="3200" b="1" dirty="0">
                <a:solidFill>
                  <a:srgbClr val="FFFFFF"/>
                </a:solidFill>
                <a:effectLst>
                  <a:glow rad="152400">
                    <a:srgbClr val="000000"/>
                  </a:glow>
                </a:effectLst>
                <a:latin typeface="Arial" charset="0"/>
                <a:cs typeface="Arial" charset="0"/>
              </a:endParaRPr>
            </a:p>
          </p:txBody>
        </p:sp>
      </p:grpSp>
    </p:spTree>
    <p:extLst>
      <p:ext uri="{BB962C8B-B14F-4D97-AF65-F5344CB8AC3E}">
        <p14:creationId xmlns:p14="http://schemas.microsoft.com/office/powerpoint/2010/main" val="12033312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79712" y="1768729"/>
            <a:ext cx="6441380" cy="50679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60389" y="5877272"/>
            <a:ext cx="8876107" cy="836712"/>
          </a:xfrm>
          <a:effectLst>
            <a:outerShdw blurRad="63500" dist="35921" dir="2700000" algn="ctr" rotWithShape="0">
              <a:schemeClr val="tx2">
                <a:alpha val="74998"/>
              </a:schemeClr>
            </a:outerShdw>
          </a:effectLst>
        </p:spPr>
        <p:txBody>
          <a:bodyPr anchor="ctr"/>
          <a:lstStyle/>
          <a:p>
            <a:pPr algn="l">
              <a:defRPr/>
            </a:pPr>
            <a:r>
              <a:rPr lang="en-US" sz="5400" b="1" dirty="0">
                <a:effectLst>
                  <a:glow rad="127000">
                    <a:schemeClr val="tx1"/>
                  </a:glow>
                </a:effectLst>
                <a:latin typeface="Arial" charset="0"/>
                <a:ea typeface="ＭＳ Ｐゴシック" charset="0"/>
                <a:cs typeface="ＭＳ Ｐゴシック" charset="0"/>
              </a:rPr>
              <a:t>Amos</a:t>
            </a:r>
          </a:p>
        </p:txBody>
      </p:sp>
      <p:sp>
        <p:nvSpPr>
          <p:cNvPr id="5" name="Rectangle 2"/>
          <p:cNvSpPr txBox="1">
            <a:spLocks noChangeArrowheads="1"/>
          </p:cNvSpPr>
          <p:nvPr/>
        </p:nvSpPr>
        <p:spPr bwMode="auto">
          <a:xfrm>
            <a:off x="14340" y="188640"/>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Christ's crown of thorns will be replaced with a crown of rule</a:t>
            </a:r>
            <a:endParaRPr lang="en-US" sz="1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9730606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descr="Divided Kingdom Region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 name="Text Box 6"/>
          <p:cNvSpPr txBox="1">
            <a:spLocks noChangeArrowheads="1"/>
          </p:cNvSpPr>
          <p:nvPr/>
        </p:nvSpPr>
        <p:spPr bwMode="auto">
          <a:xfrm>
            <a:off x="4067944" y="422108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0"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1" name="Right Arrow 10"/>
          <p:cNvSpPr/>
          <p:nvPr/>
        </p:nvSpPr>
        <p:spPr bwMode="auto">
          <a:xfrm rot="4208430">
            <a:off x="5045069" y="5354186"/>
            <a:ext cx="1466189"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mn-ea"/>
              <a:cs typeface="+mn-cs"/>
            </a:endParaRPr>
          </a:p>
        </p:txBody>
      </p:sp>
      <p:sp>
        <p:nvSpPr>
          <p:cNvPr id="131076" name="Rectangle 5"/>
          <p:cNvSpPr>
            <a:spLocks noGrp="1" noChangeArrowheads="1"/>
          </p:cNvSpPr>
          <p:nvPr>
            <p:ph type="title"/>
          </p:nvPr>
        </p:nvSpPr>
        <p:spPr>
          <a:xfrm>
            <a:off x="179512" y="602432"/>
            <a:ext cx="4176464" cy="738336"/>
          </a:xfrm>
          <a:solidFill>
            <a:srgbClr val="000000"/>
          </a:solidFill>
        </p:spPr>
        <p:txBody>
          <a:bodyPr/>
          <a:lstStyle/>
          <a:p>
            <a:pPr eaLnBrk="1" hangingPunct="1"/>
            <a:r>
              <a:rPr lang="en-US" sz="3200" b="1">
                <a:solidFill>
                  <a:srgbClr val="FFFFFF"/>
                </a:solidFill>
                <a:latin typeface="Arial" charset="0"/>
                <a:ea typeface="ＭＳ Ｐゴシック" charset="0"/>
                <a:cs typeface="Arial" charset="0"/>
              </a:rPr>
              <a:t>Amos 9:11-12 </a:t>
            </a:r>
            <a:r>
              <a:rPr lang="en-US" sz="2000" b="1">
                <a:solidFill>
                  <a:srgbClr val="FFFFFF"/>
                </a:solidFill>
                <a:latin typeface="Arial" charset="0"/>
                <a:ea typeface="ＭＳ Ｐゴシック" charset="0"/>
                <a:cs typeface="Arial" charset="0"/>
              </a:rPr>
              <a:t>(NIV)</a:t>
            </a:r>
            <a:endParaRPr lang="en-US" sz="3200" b="1">
              <a:solidFill>
                <a:srgbClr val="FFFFFF"/>
              </a:solidFill>
              <a:latin typeface="Arial" charset="0"/>
              <a:ea typeface="ＭＳ Ｐゴシック" charset="0"/>
              <a:cs typeface="Arial" charset="0"/>
            </a:endParaRPr>
          </a:p>
        </p:txBody>
      </p:sp>
      <p:sp>
        <p:nvSpPr>
          <p:cNvPr id="35844" name="Text Box 4"/>
          <p:cNvSpPr txBox="1">
            <a:spLocks noChangeArrowheads="1"/>
          </p:cNvSpPr>
          <p:nvPr/>
        </p:nvSpPr>
        <p:spPr bwMode="auto">
          <a:xfrm>
            <a:off x="8426450" y="44624"/>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35846" name="Rectangle 6"/>
          <p:cNvSpPr>
            <a:spLocks noChangeArrowheads="1"/>
          </p:cNvSpPr>
          <p:nvPr/>
        </p:nvSpPr>
        <p:spPr bwMode="auto">
          <a:xfrm>
            <a:off x="35496" y="1528936"/>
            <a:ext cx="4563616" cy="5140424"/>
          </a:xfrm>
          <a:prstGeom prst="rect">
            <a:avLst/>
          </a:prstGeom>
          <a:noFill/>
          <a:ln w="9525">
            <a:noFill/>
            <a:miter lim="800000"/>
            <a:headEnd/>
            <a:tailEnd/>
          </a:ln>
          <a:effectLst/>
        </p:spPr>
        <p:txBody>
          <a:bodyPr/>
          <a:lstStyle/>
          <a:p>
            <a:pPr marL="179388" indent="-179388">
              <a:spcBef>
                <a:spcPct val="20000"/>
              </a:spcBef>
              <a:defRPr/>
            </a:pPr>
            <a:r>
              <a:rPr lang="ru-RU" sz="2800" b="1" dirty="0">
                <a:solidFill>
                  <a:srgbClr val="FFFFFF"/>
                </a:solidFill>
                <a:effectLst>
                  <a:glow rad="152400">
                    <a:srgbClr val="000000"/>
                  </a:glow>
                </a:effectLst>
                <a:latin typeface="Arial" charset="0"/>
                <a:ea typeface="Times New Roman" charset="0"/>
              </a:rPr>
              <a:t>"</a:t>
            </a:r>
            <a:r>
              <a:rPr lang="en-US" sz="2800" b="1" dirty="0">
                <a:solidFill>
                  <a:srgbClr val="FFFFFF"/>
                </a:solidFill>
                <a:effectLst>
                  <a:glow rad="152400">
                    <a:srgbClr val="000000"/>
                  </a:glow>
                </a:effectLst>
                <a:latin typeface="Arial" charset="0"/>
                <a:ea typeface="Times New Roman" charset="0"/>
              </a:rPr>
              <a:t>In that day I will restore David</a:t>
            </a:r>
            <a:r>
              <a:rPr lang="uk-UA" sz="2800" b="1" dirty="0">
                <a:solidFill>
                  <a:srgbClr val="FFFFFF"/>
                </a:solidFill>
                <a:effectLst>
                  <a:glow rad="152400">
                    <a:srgbClr val="000000"/>
                  </a:glow>
                </a:effectLst>
                <a:latin typeface="Arial" charset="0"/>
                <a:ea typeface="Times New Roman" charset="0"/>
              </a:rPr>
              <a:t>'</a:t>
            </a:r>
            <a:r>
              <a:rPr lang="en-US" sz="2800" b="1" dirty="0">
                <a:solidFill>
                  <a:srgbClr val="FFFFFF"/>
                </a:solidFill>
                <a:effectLst>
                  <a:glow rad="152400">
                    <a:srgbClr val="000000"/>
                  </a:glow>
                </a:effectLst>
                <a:latin typeface="Arial" charset="0"/>
                <a:ea typeface="Times New Roman" charset="0"/>
              </a:rPr>
              <a:t>s fallen tent. I will repair its broken places, restore its ruins, and build it as it used to be, </a:t>
            </a:r>
            <a:r>
              <a:rPr lang="en-US" sz="2800" b="1" baseline="30000" dirty="0">
                <a:solidFill>
                  <a:srgbClr val="FFFFFF"/>
                </a:solidFill>
                <a:effectLst>
                  <a:glow rad="152400">
                    <a:srgbClr val="000000"/>
                  </a:glow>
                </a:effectLst>
                <a:latin typeface="Arial" charset="0"/>
                <a:ea typeface="Times New Roman" charset="0"/>
              </a:rPr>
              <a:t>12</a:t>
            </a:r>
            <a:r>
              <a:rPr lang="en-US" sz="2800" b="1" dirty="0">
                <a:solidFill>
                  <a:srgbClr val="FFFFFF"/>
                </a:solidFill>
                <a:effectLst>
                  <a:glow rad="152400">
                    <a:srgbClr val="000000"/>
                  </a:glow>
                </a:effectLst>
                <a:latin typeface="Arial" charset="0"/>
                <a:ea typeface="Times New Roman" charset="0"/>
              </a:rPr>
              <a:t>so that they may </a:t>
            </a:r>
            <a:r>
              <a:rPr lang="en-US" sz="2800" b="1" dirty="0">
                <a:solidFill>
                  <a:srgbClr val="FFFF00"/>
                </a:solidFill>
                <a:effectLst>
                  <a:glow rad="152400">
                    <a:srgbClr val="000000"/>
                  </a:glow>
                </a:effectLst>
                <a:latin typeface="Arial" charset="0"/>
                <a:ea typeface="Times New Roman" charset="0"/>
              </a:rPr>
              <a:t>possess</a:t>
            </a:r>
            <a:r>
              <a:rPr lang="en-US" sz="2800" b="1" dirty="0">
                <a:solidFill>
                  <a:srgbClr val="FFFFFF"/>
                </a:solidFill>
                <a:effectLst>
                  <a:glow rad="152400">
                    <a:srgbClr val="000000"/>
                  </a:glow>
                </a:effectLst>
                <a:latin typeface="Arial" charset="0"/>
                <a:ea typeface="Times New Roman" charset="0"/>
              </a:rPr>
              <a:t> the remnant of </a:t>
            </a:r>
            <a:r>
              <a:rPr lang="en-US" sz="2800" b="1" dirty="0">
                <a:solidFill>
                  <a:schemeClr val="accent1">
                    <a:lumMod val="40000"/>
                    <a:lumOff val="60000"/>
                  </a:schemeClr>
                </a:solidFill>
                <a:effectLst>
                  <a:glow rad="152400">
                    <a:srgbClr val="000000"/>
                  </a:glow>
                </a:effectLst>
                <a:latin typeface="Arial" charset="0"/>
                <a:ea typeface="Times New Roman" charset="0"/>
              </a:rPr>
              <a:t>Edom </a:t>
            </a:r>
            <a:r>
              <a:rPr lang="en-US" sz="2800" b="1" dirty="0">
                <a:solidFill>
                  <a:srgbClr val="FFFFFF"/>
                </a:solidFill>
                <a:effectLst>
                  <a:glow rad="152400">
                    <a:srgbClr val="000000"/>
                  </a:glow>
                </a:effectLst>
                <a:latin typeface="Arial" charset="0"/>
                <a:ea typeface="Times New Roman" charset="0"/>
              </a:rPr>
              <a:t>and all the nations that bear my name,</a:t>
            </a:r>
            <a:r>
              <a:rPr lang="uk-UA" sz="2800" b="1" dirty="0">
                <a:solidFill>
                  <a:srgbClr val="FFFFFF"/>
                </a:solidFill>
                <a:effectLst>
                  <a:glow rad="152400">
                    <a:srgbClr val="000000"/>
                  </a:glow>
                </a:effectLst>
                <a:latin typeface="Arial" charset="0"/>
                <a:ea typeface="Times New Roman" charset="0"/>
              </a:rPr>
              <a:t>'</a:t>
            </a:r>
            <a:r>
              <a:rPr lang="en-US" sz="2800" b="1" dirty="0">
                <a:solidFill>
                  <a:srgbClr val="FFFFFF"/>
                </a:solidFill>
                <a:effectLst>
                  <a:glow rad="152400">
                    <a:srgbClr val="000000"/>
                  </a:glow>
                </a:effectLst>
                <a:latin typeface="Arial" charset="0"/>
                <a:ea typeface="Times New Roman" charset="0"/>
              </a:rPr>
              <a:t> declares the L</a:t>
            </a:r>
            <a:r>
              <a:rPr lang="en-US" b="1" dirty="0">
                <a:solidFill>
                  <a:srgbClr val="FFFFFF"/>
                </a:solidFill>
                <a:effectLst>
                  <a:glow rad="152400">
                    <a:srgbClr val="000000"/>
                  </a:glow>
                </a:effectLst>
                <a:latin typeface="Arial" charset="0"/>
                <a:ea typeface="Times New Roman" charset="0"/>
              </a:rPr>
              <a:t>ORD</a:t>
            </a:r>
            <a:r>
              <a:rPr lang="en-US" sz="2800" b="1" dirty="0">
                <a:solidFill>
                  <a:srgbClr val="FFFFFF"/>
                </a:solidFill>
                <a:effectLst>
                  <a:glow rad="152400">
                    <a:srgbClr val="000000"/>
                  </a:glow>
                </a:effectLst>
                <a:latin typeface="Arial" charset="0"/>
                <a:ea typeface="Times New Roman" charset="0"/>
              </a:rPr>
              <a:t>, who will do these things.</a:t>
            </a:r>
            <a:r>
              <a:rPr lang="ru-RU" sz="2800" b="1" dirty="0">
                <a:solidFill>
                  <a:srgbClr val="FFFFFF"/>
                </a:solidFill>
                <a:effectLst>
                  <a:glow rad="152400">
                    <a:srgbClr val="000000"/>
                  </a:glow>
                </a:effectLst>
                <a:latin typeface="Arial" charset="0"/>
                <a:ea typeface="Times New Roman" charset="0"/>
              </a:rPr>
              <a:t>"</a:t>
            </a:r>
            <a:endParaRPr lang="en-GB"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14400204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1" y="2"/>
            <a:ext cx="9144688" cy="764704"/>
          </a:xfrm>
          <a:noFill/>
          <a:effectLst/>
        </p:spPr>
        <p:txBody>
          <a:bodyPr/>
          <a:lstStyle/>
          <a:p>
            <a:pPr algn="ctr" eaLnBrk="1" hangingPunct="1">
              <a:defRPr/>
            </a:pPr>
            <a:r>
              <a:rPr lang="en-US" sz="3600" b="1" dirty="0">
                <a:ea typeface="ＭＳ Ｐゴシック" charset="0"/>
              </a:rPr>
              <a:t>Peter Led 3000 to Christ at Pentecost</a:t>
            </a: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2020" tIns="46011" rIns="92020" bIns="46011" anchor="ctr"/>
          <a:lstStyle/>
          <a:p>
            <a:pPr algn="ctr">
              <a:defRPr/>
            </a:pPr>
            <a:r>
              <a:rPr lang="en-US" sz="3600" b="1" dirty="0">
                <a:solidFill>
                  <a:srgbClr val="FFFFFF"/>
                </a:solidFill>
                <a:effectLst>
                  <a:outerShdw blurRad="38100" dist="38100" dir="2700000" algn="tl">
                    <a:srgbClr val="000000"/>
                  </a:outerShdw>
                </a:effectLst>
                <a:latin typeface="Arial"/>
                <a:cs typeface="Arial"/>
              </a:rPr>
              <a:t>Acts 2:41 </a:t>
            </a:r>
            <a:r>
              <a:rPr lang="en-US" sz="2800" b="1" dirty="0">
                <a:solidFill>
                  <a:srgbClr val="FFFFFF"/>
                </a:solidFill>
                <a:effectLst>
                  <a:outerShdw blurRad="38100" dist="38100" dir="2700000" algn="tl">
                    <a:srgbClr val="000000"/>
                  </a:outerShdw>
                </a:effectLst>
                <a:latin typeface="Arial"/>
                <a:cs typeface="Arial"/>
              </a:rPr>
              <a:t>NIV</a:t>
            </a:r>
            <a:r>
              <a:rPr lang="en-US" sz="3600" b="1" dirty="0">
                <a:solidFill>
                  <a:srgbClr val="FFFFFF"/>
                </a:solidFill>
                <a:effectLst>
                  <a:outerShdw blurRad="38100" dist="38100" dir="2700000" algn="tl">
                    <a:srgbClr val="000000"/>
                  </a:outerShdw>
                </a:effectLst>
                <a:latin typeface="Arial"/>
                <a:cs typeface="Arial"/>
              </a:rPr>
              <a:t> </a:t>
            </a:r>
          </a:p>
        </p:txBody>
      </p:sp>
      <p:pic>
        <p:nvPicPr>
          <p:cNvPr id="3" name="Picture 2"/>
          <p:cNvPicPr>
            <a:picLocks noChangeAspect="1"/>
          </p:cNvPicPr>
          <p:nvPr/>
        </p:nvPicPr>
        <p:blipFill>
          <a:blip r:embed="rId4"/>
          <a:stretch>
            <a:fillRect/>
          </a:stretch>
        </p:blipFill>
        <p:spPr>
          <a:xfrm>
            <a:off x="762000" y="889000"/>
            <a:ext cx="7620000" cy="5067300"/>
          </a:xfrm>
          <a:prstGeom prst="rect">
            <a:avLst/>
          </a:prstGeom>
        </p:spPr>
      </p:pic>
      <p:sp>
        <p:nvSpPr>
          <p:cNvPr id="6" name="Rectangle 5"/>
          <p:cNvSpPr>
            <a:spLocks noChangeArrowheads="1"/>
          </p:cNvSpPr>
          <p:nvPr/>
        </p:nvSpPr>
        <p:spPr bwMode="auto">
          <a:xfrm>
            <a:off x="755576" y="4365104"/>
            <a:ext cx="7632848" cy="1584176"/>
          </a:xfrm>
          <a:prstGeom prst="rect">
            <a:avLst/>
          </a:prstGeom>
          <a:noFill/>
          <a:ln w="9525">
            <a:noFill/>
            <a:miter lim="800000"/>
            <a:headEnd/>
            <a:tailEnd/>
          </a:ln>
          <a:effectLst/>
        </p:spPr>
        <p:txBody>
          <a:bodyPr lIns="92020" tIns="46011" rIns="92020" bIns="46011" anchor="ctr"/>
          <a:lstStyle/>
          <a:p>
            <a:pPr algn="ctr">
              <a:defRPr/>
            </a:pPr>
            <a:r>
              <a:rPr lang="ru-RU" sz="2800" b="1" dirty="0">
                <a:solidFill>
                  <a:srgbClr val="FFFFFF"/>
                </a:solidFill>
                <a:effectLst>
                  <a:glow rad="228600">
                    <a:srgbClr val="000000"/>
                  </a:glow>
                </a:effectLst>
                <a:latin typeface="Arial"/>
                <a:cs typeface="Arial"/>
              </a:rPr>
              <a:t>"</a:t>
            </a:r>
            <a:r>
              <a:rPr lang="en-US" sz="2800" b="1" dirty="0">
                <a:solidFill>
                  <a:srgbClr val="FFFFFF"/>
                </a:solidFill>
                <a:effectLst>
                  <a:glow rad="228600">
                    <a:srgbClr val="000000"/>
                  </a:glow>
                </a:effectLst>
                <a:latin typeface="Arial"/>
                <a:cs typeface="Arial"/>
              </a:rPr>
              <a:t>Those who accepted his message were baptized, and about three thousand were added to their number that day.</a:t>
            </a:r>
            <a:r>
              <a:rPr lang="ru-RU" sz="2800" b="1" dirty="0">
                <a:solidFill>
                  <a:srgbClr val="FFFFFF"/>
                </a:solidFill>
                <a:effectLst>
                  <a:glow rad="228600">
                    <a:srgbClr val="000000"/>
                  </a:glow>
                </a:effectLst>
                <a:latin typeface="Arial"/>
                <a:cs typeface="Arial"/>
              </a:rPr>
              <a:t>"</a:t>
            </a:r>
            <a:endParaRPr lang="en-US" sz="2800" b="1"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410345804"/>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33123"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9:13a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pic>
        <p:nvPicPr>
          <p:cNvPr id="133124"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3498850"/>
            <a:ext cx="9144000" cy="335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6" name="Rectangle 6"/>
          <p:cNvSpPr>
            <a:spLocks noChangeArrowheads="1"/>
          </p:cNvSpPr>
          <p:nvPr/>
        </p:nvSpPr>
        <p:spPr bwMode="auto">
          <a:xfrm>
            <a:off x="0" y="1268760"/>
            <a:ext cx="8919592" cy="1944216"/>
          </a:xfrm>
          <a:prstGeom prst="rect">
            <a:avLst/>
          </a:prstGeom>
          <a:noFill/>
          <a:ln w="9525">
            <a:noFill/>
            <a:miter lim="800000"/>
            <a:headEnd/>
            <a:tailEnd/>
          </a:ln>
          <a:effectLst/>
        </p:spPr>
        <p:txBody>
          <a:bodyPr/>
          <a:lstStyle/>
          <a:p>
            <a:pPr marL="342900" indent="-342900" algn="r">
              <a:spcBef>
                <a:spcPct val="20000"/>
              </a:spcBef>
              <a:defRPr/>
            </a:pPr>
            <a:r>
              <a:rPr lang="ru-RU" sz="3200" b="1" dirty="0">
                <a:solidFill>
                  <a:srgbClr val="FFFFFF"/>
                </a:solidFill>
                <a:effectLst>
                  <a:glow rad="152400">
                    <a:srgbClr val="000000"/>
                  </a:glow>
                </a:effectLst>
                <a:latin typeface="Arial" charset="0"/>
                <a:ea typeface="Times New Roman" charset="0"/>
              </a:rPr>
              <a:t>"</a:t>
            </a:r>
            <a:r>
              <a:rPr lang="uk-UA" sz="3200" b="1" dirty="0">
                <a:solidFill>
                  <a:srgbClr val="FFFFFF"/>
                </a:solidFill>
                <a:effectLst>
                  <a:glow rad="152400">
                    <a:srgbClr val="000000"/>
                  </a:glow>
                </a:effectLst>
                <a:latin typeface="Arial" charset="0"/>
                <a:ea typeface="Times New Roman" charset="0"/>
              </a:rPr>
              <a:t>'</a:t>
            </a:r>
            <a:r>
              <a:rPr lang="en-SG" sz="3200" b="1" dirty="0">
                <a:solidFill>
                  <a:srgbClr val="FFFFFF"/>
                </a:solidFill>
                <a:effectLst>
                  <a:glow rad="152400">
                    <a:srgbClr val="000000"/>
                  </a:glow>
                </a:effectLst>
                <a:latin typeface="Arial" charset="0"/>
                <a:ea typeface="Times New Roman" charset="0"/>
              </a:rPr>
              <a:t>The days are coming,</a:t>
            </a:r>
            <a:r>
              <a:rPr lang="uk-UA" sz="3200" b="1" dirty="0">
                <a:solidFill>
                  <a:srgbClr val="FFFFFF"/>
                </a:solidFill>
                <a:effectLst>
                  <a:glow rad="152400">
                    <a:srgbClr val="000000"/>
                  </a:glow>
                </a:effectLst>
                <a:latin typeface="Arial" charset="0"/>
                <a:ea typeface="Times New Roman" charset="0"/>
              </a:rPr>
              <a:t>'</a:t>
            </a:r>
            <a:r>
              <a:rPr lang="en-SG" sz="3200" b="1" dirty="0">
                <a:solidFill>
                  <a:srgbClr val="FFFFFF"/>
                </a:solidFill>
                <a:effectLst>
                  <a:glow rad="152400">
                    <a:srgbClr val="000000"/>
                  </a:glow>
                </a:effectLst>
                <a:latin typeface="Arial" charset="0"/>
                <a:ea typeface="Times New Roman" charset="0"/>
              </a:rPr>
              <a:t> declares the L</a:t>
            </a:r>
            <a:r>
              <a:rPr lang="en-SG" sz="2800" b="1" dirty="0">
                <a:solidFill>
                  <a:srgbClr val="FFFFFF"/>
                </a:solidFill>
                <a:effectLst>
                  <a:glow rad="152400">
                    <a:srgbClr val="000000"/>
                  </a:glow>
                </a:effectLst>
                <a:latin typeface="Arial" charset="0"/>
                <a:ea typeface="Times New Roman" charset="0"/>
              </a:rPr>
              <a:t>ORD</a:t>
            </a:r>
            <a:r>
              <a:rPr lang="en-SG" sz="3200" b="1" dirty="0">
                <a:solidFill>
                  <a:srgbClr val="FFFFFF"/>
                </a:solidFill>
                <a:effectLst>
                  <a:glow rad="152400">
                    <a:srgbClr val="000000"/>
                  </a:glow>
                </a:effectLst>
                <a:latin typeface="Arial" charset="0"/>
                <a:ea typeface="Times New Roman" charset="0"/>
              </a:rPr>
              <a:t>, </a:t>
            </a:r>
            <a:r>
              <a:rPr lang="uk-UA" sz="3200" b="1" dirty="0">
                <a:solidFill>
                  <a:srgbClr val="FFFFFF"/>
                </a:solidFill>
                <a:effectLst>
                  <a:glow rad="152400">
                    <a:srgbClr val="000000"/>
                  </a:glow>
                </a:effectLst>
                <a:latin typeface="Arial" charset="0"/>
                <a:ea typeface="Times New Roman" charset="0"/>
              </a:rPr>
              <a:t>'</a:t>
            </a:r>
            <a:r>
              <a:rPr lang="en-SG" sz="3200" b="1" dirty="0">
                <a:solidFill>
                  <a:srgbClr val="FFFFFF"/>
                </a:solidFill>
                <a:effectLst>
                  <a:glow rad="152400">
                    <a:srgbClr val="000000"/>
                  </a:glow>
                </a:effectLst>
                <a:latin typeface="Arial" charset="0"/>
                <a:ea typeface="Times New Roman" charset="0"/>
              </a:rPr>
              <a:t>when the reaper will be overtaken by the plowman and the planter by the one treading grapes.</a:t>
            </a:r>
            <a:r>
              <a:rPr lang="ru-RU" sz="3200" b="1" dirty="0">
                <a:solidFill>
                  <a:srgbClr val="FFFFFF"/>
                </a:solidFill>
                <a:effectLst>
                  <a:glow rad="152400">
                    <a:srgbClr val="000000"/>
                  </a:glow>
                </a:effectLst>
                <a:latin typeface="Arial" charset="0"/>
                <a:ea typeface="Times New Roman" charset="0"/>
              </a:rPr>
              <a:t>"</a:t>
            </a:r>
            <a:endParaRPr lang="en-GB" sz="3200" b="1" dirty="0">
              <a:solidFill>
                <a:srgbClr val="FFFFFF"/>
              </a:solidFill>
              <a:effectLst>
                <a:glow rad="152400">
                  <a:srgbClr val="000000"/>
                </a:glow>
              </a:effectLst>
              <a:latin typeface="Arial" charset="0"/>
              <a:ea typeface="Times New Roman"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49300"/>
            <a:ext cx="9144000" cy="763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35171"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9:13b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indent="-342900" algn="r">
              <a:spcBef>
                <a:spcPct val="20000"/>
              </a:spcBef>
              <a:defRPr/>
            </a:pPr>
            <a:r>
              <a:rPr lang="ru-RU" sz="3200" b="1" dirty="0">
                <a:solidFill>
                  <a:srgbClr val="FFFFFF"/>
                </a:solidFill>
                <a:effectLst>
                  <a:glow rad="152400">
                    <a:srgbClr val="000000"/>
                  </a:glow>
                </a:effectLst>
                <a:latin typeface="Arial" charset="0"/>
                <a:ea typeface="Times New Roman" charset="0"/>
              </a:rPr>
              <a:t>"</a:t>
            </a:r>
            <a:r>
              <a:rPr lang="en-SG" sz="3200" b="1" dirty="0">
                <a:solidFill>
                  <a:srgbClr val="FFFFFF"/>
                </a:solidFill>
                <a:effectLst>
                  <a:glow rad="152400">
                    <a:srgbClr val="000000"/>
                  </a:glow>
                </a:effectLst>
                <a:latin typeface="Arial" charset="0"/>
                <a:ea typeface="Times New Roman" charset="0"/>
              </a:rPr>
              <a:t>New wine will drip from the mountains and flow from all the hills.</a:t>
            </a:r>
            <a:r>
              <a:rPr lang="ru-RU" sz="3200" b="1" dirty="0">
                <a:solidFill>
                  <a:srgbClr val="FFFFFF"/>
                </a:solidFill>
                <a:effectLst>
                  <a:glow rad="152400">
                    <a:srgbClr val="000000"/>
                  </a:glow>
                </a:effectLst>
                <a:latin typeface="Arial" charset="0"/>
                <a:ea typeface="Times New Roman" charset="0"/>
              </a:rPr>
              <a:t>"</a:t>
            </a:r>
            <a:endParaRPr lang="en-GB" sz="3200" b="1" dirty="0">
              <a:solidFill>
                <a:srgbClr val="FFFFFF"/>
              </a:solidFill>
              <a:effectLst>
                <a:glow rad="152400">
                  <a:srgbClr val="000000"/>
                </a:glow>
              </a:effectLst>
              <a:latin typeface="Arial" charset="0"/>
              <a:ea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5"/>
          <p:cNvSpPr>
            <a:spLocks noGrp="1" noChangeArrowheads="1"/>
          </p:cNvSpPr>
          <p:nvPr>
            <p:ph type="title"/>
          </p:nvPr>
        </p:nvSpPr>
        <p:spPr>
          <a:xfrm>
            <a:off x="0" y="0"/>
            <a:ext cx="9144000" cy="836613"/>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9:14-15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pic>
        <p:nvPicPr>
          <p:cNvPr id="13721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9139238" cy="607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35846" name="Rectangle 6"/>
          <p:cNvSpPr>
            <a:spLocks noChangeArrowheads="1"/>
          </p:cNvSpPr>
          <p:nvPr/>
        </p:nvSpPr>
        <p:spPr bwMode="auto">
          <a:xfrm>
            <a:off x="1137" y="836712"/>
            <a:ext cx="6587087" cy="6021288"/>
          </a:xfrm>
          <a:prstGeom prst="rect">
            <a:avLst/>
          </a:prstGeom>
          <a:noFill/>
          <a:ln w="9525">
            <a:noFill/>
            <a:miter lim="800000"/>
            <a:headEnd/>
            <a:tailEnd/>
          </a:ln>
          <a:effectLst/>
        </p:spPr>
        <p:txBody>
          <a:bodyPr/>
          <a:lstStyle/>
          <a:p>
            <a:pPr marL="342900" indent="-342900">
              <a:spcBef>
                <a:spcPct val="20000"/>
              </a:spcBef>
              <a:defRPr/>
            </a:pPr>
            <a:r>
              <a:rPr lang="ru-RU" sz="3200" b="1" dirty="0">
                <a:solidFill>
                  <a:srgbClr val="FFFFFF"/>
                </a:solidFill>
                <a:effectLst>
                  <a:glow rad="279400">
                    <a:srgbClr val="000000"/>
                  </a:glow>
                </a:effectLst>
                <a:latin typeface="Arial" charset="0"/>
                <a:ea typeface="Times New Roman" charset="0"/>
              </a:rPr>
              <a:t>"</a:t>
            </a:r>
            <a:r>
              <a:rPr lang="uk-UA" sz="3200" b="1" dirty="0">
                <a:solidFill>
                  <a:srgbClr val="FFFFFF"/>
                </a:solidFill>
                <a:effectLst>
                  <a:glow rad="279400">
                    <a:srgbClr val="000000"/>
                  </a:glow>
                </a:effectLst>
                <a:latin typeface="Arial" charset="0"/>
                <a:ea typeface="Times New Roman" charset="0"/>
              </a:rPr>
              <a:t>'</a:t>
            </a:r>
            <a:r>
              <a:rPr lang="en-SG" sz="3200" b="1" dirty="0">
                <a:solidFill>
                  <a:srgbClr val="FFFFFF"/>
                </a:solidFill>
                <a:effectLst>
                  <a:glow rad="279400">
                    <a:srgbClr val="000000"/>
                  </a:glow>
                </a:effectLst>
                <a:latin typeface="Arial" charset="0"/>
                <a:ea typeface="Times New Roman" charset="0"/>
              </a:rPr>
              <a:t>I will bring back my exiled people Israel;</a:t>
            </a:r>
            <a:br>
              <a:rPr lang="en-SG" sz="3200" b="1" dirty="0">
                <a:solidFill>
                  <a:srgbClr val="FFFFFF"/>
                </a:solidFill>
                <a:effectLst>
                  <a:glow rad="279400">
                    <a:srgbClr val="000000"/>
                  </a:glow>
                </a:effectLst>
                <a:latin typeface="Arial" charset="0"/>
                <a:ea typeface="Times New Roman" charset="0"/>
              </a:rPr>
            </a:br>
            <a:r>
              <a:rPr lang="en-SG" sz="3200" b="1" dirty="0">
                <a:solidFill>
                  <a:srgbClr val="FFFFFF"/>
                </a:solidFill>
                <a:effectLst>
                  <a:glow rad="279400">
                    <a:srgbClr val="000000"/>
                  </a:glow>
                </a:effectLst>
                <a:latin typeface="Arial" charset="0"/>
                <a:ea typeface="Times New Roman" charset="0"/>
              </a:rPr>
              <a:t>they will rebuild the ruined cities and live in them. They will plant vineyards and drink their wine; they will make gardens and eat their fruit. </a:t>
            </a:r>
          </a:p>
          <a:p>
            <a:pPr marL="342900" indent="-342900">
              <a:spcBef>
                <a:spcPct val="20000"/>
              </a:spcBef>
              <a:defRPr/>
            </a:pPr>
            <a:r>
              <a:rPr lang="en-SG" sz="3200" b="1" baseline="30000" dirty="0">
                <a:solidFill>
                  <a:srgbClr val="FFFFFF"/>
                </a:solidFill>
                <a:effectLst>
                  <a:glow rad="279400">
                    <a:srgbClr val="000000"/>
                  </a:glow>
                </a:effectLst>
                <a:latin typeface="Arial" charset="0"/>
                <a:ea typeface="Times New Roman" charset="0"/>
              </a:rPr>
              <a:t>15</a:t>
            </a:r>
            <a:r>
              <a:rPr lang="en-SG" sz="3200" b="1" dirty="0">
                <a:solidFill>
                  <a:srgbClr val="FFFFFF"/>
                </a:solidFill>
                <a:effectLst>
                  <a:glow rad="279400">
                    <a:srgbClr val="000000"/>
                  </a:glow>
                </a:effectLst>
                <a:latin typeface="Arial" charset="0"/>
                <a:ea typeface="Times New Roman" charset="0"/>
              </a:rPr>
              <a:t>I will plant Israel in their own land, never again to be uprooted from the land I have given them,</a:t>
            </a:r>
            <a:r>
              <a:rPr lang="uk-UA" sz="3200" b="1" dirty="0">
                <a:solidFill>
                  <a:srgbClr val="FFFFFF"/>
                </a:solidFill>
                <a:effectLst>
                  <a:glow rad="279400">
                    <a:srgbClr val="000000"/>
                  </a:glow>
                </a:effectLst>
                <a:latin typeface="Arial" charset="0"/>
                <a:ea typeface="Times New Roman" charset="0"/>
              </a:rPr>
              <a:t>'</a:t>
            </a:r>
            <a:r>
              <a:rPr lang="en-SG" sz="3200" b="1" dirty="0">
                <a:solidFill>
                  <a:srgbClr val="FFFFFF"/>
                </a:solidFill>
                <a:effectLst>
                  <a:glow rad="279400">
                    <a:srgbClr val="000000"/>
                  </a:glow>
                </a:effectLst>
                <a:latin typeface="Arial" charset="0"/>
                <a:ea typeface="Times New Roman" charset="0"/>
              </a:rPr>
              <a:t> says the L</a:t>
            </a:r>
            <a:r>
              <a:rPr lang="en-SG" sz="2800" b="1" dirty="0">
                <a:solidFill>
                  <a:srgbClr val="FFFFFF"/>
                </a:solidFill>
                <a:effectLst>
                  <a:glow rad="279400">
                    <a:srgbClr val="000000"/>
                  </a:glow>
                </a:effectLst>
                <a:latin typeface="Arial" charset="0"/>
                <a:ea typeface="Times New Roman" charset="0"/>
              </a:rPr>
              <a:t>ORD</a:t>
            </a:r>
            <a:r>
              <a:rPr lang="en-SG" sz="3200" b="1" dirty="0">
                <a:solidFill>
                  <a:srgbClr val="FFFFFF"/>
                </a:solidFill>
                <a:effectLst>
                  <a:glow rad="279400">
                    <a:srgbClr val="000000"/>
                  </a:glow>
                </a:effectLst>
                <a:latin typeface="Arial" charset="0"/>
                <a:ea typeface="Times New Roman" charset="0"/>
              </a:rPr>
              <a:t> your God.</a:t>
            </a:r>
            <a:r>
              <a:rPr lang="ru-RU" sz="3200" b="1" dirty="0">
                <a:solidFill>
                  <a:srgbClr val="FFFFFF"/>
                </a:solidFill>
                <a:effectLst>
                  <a:glow rad="279400">
                    <a:srgbClr val="000000"/>
                  </a:glow>
                </a:effectLst>
                <a:latin typeface="Arial" charset="0"/>
                <a:ea typeface="Times New Roman" charset="0"/>
              </a:rPr>
              <a:t>"</a:t>
            </a:r>
            <a:endParaRPr lang="en-GB" sz="3200" b="1" dirty="0">
              <a:solidFill>
                <a:srgbClr val="FFFFFF"/>
              </a:solidFill>
              <a:effectLst>
                <a:glow rad="279400">
                  <a:srgbClr val="000000"/>
                </a:glow>
              </a:effectLst>
              <a:latin typeface="Arial" charset="0"/>
              <a:ea typeface="Times New Roman" charset="0"/>
            </a:endParaRPr>
          </a:p>
        </p:txBody>
      </p:sp>
    </p:spTree>
    <p:extLst>
      <p:ext uri="{BB962C8B-B14F-4D97-AF65-F5344CB8AC3E}">
        <p14:creationId xmlns:p14="http://schemas.microsoft.com/office/powerpoint/2010/main" val="1431768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92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5650"/>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39267" name="Rectangle 5"/>
          <p:cNvSpPr>
            <a:spLocks noGrp="1" noChangeArrowheads="1"/>
          </p:cNvSpPr>
          <p:nvPr>
            <p:ph type="title"/>
          </p:nvPr>
        </p:nvSpPr>
        <p:spPr>
          <a:xfrm>
            <a:off x="381000" y="115888"/>
            <a:ext cx="7772400" cy="609600"/>
          </a:xfrm>
          <a:solidFill>
            <a:srgbClr val="000000"/>
          </a:solidFill>
        </p:spPr>
        <p:txBody>
          <a:bodyPr/>
          <a:lstStyle/>
          <a:p>
            <a:pPr eaLnBrk="1" hangingPunct="1"/>
            <a:r>
              <a:rPr lang="en-US" sz="4000" b="1" dirty="0">
                <a:solidFill>
                  <a:srgbClr val="FFFFFF"/>
                </a:solidFill>
                <a:latin typeface="Arial" charset="0"/>
                <a:ea typeface="ＭＳ Ｐゴシック" charset="0"/>
                <a:cs typeface="Arial" charset="0"/>
              </a:rPr>
              <a:t>Israel</a:t>
            </a:r>
            <a:r>
              <a:rPr lang="uk-UA" sz="4000" b="1" dirty="0">
                <a:solidFill>
                  <a:srgbClr val="FFFFFF"/>
                </a:solidFill>
                <a:latin typeface="Arial" charset="0"/>
                <a:ea typeface="ＭＳ Ｐゴシック" charset="0"/>
                <a:cs typeface="Arial" charset="0"/>
              </a:rPr>
              <a:t>'</a:t>
            </a:r>
            <a:r>
              <a:rPr lang="en-US" sz="4000" b="1" dirty="0">
                <a:solidFill>
                  <a:srgbClr val="FFFFFF"/>
                </a:solidFill>
                <a:latin typeface="Arial" charset="0"/>
                <a:ea typeface="ＭＳ Ｐゴシック" charset="0"/>
                <a:cs typeface="Arial" charset="0"/>
              </a:rPr>
              <a:t>s Increase of Land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Amos 1</a:t>
            </a:r>
          </a:p>
        </p:txBody>
      </p:sp>
    </p:spTree>
    <p:extLst>
      <p:ext uri="{BB962C8B-B14F-4D97-AF65-F5344CB8AC3E}">
        <p14:creationId xmlns:p14="http://schemas.microsoft.com/office/powerpoint/2010/main" val="16575919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692696"/>
            <a:ext cx="9303854" cy="6200147"/>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en-US" sz="4000" b="1" dirty="0">
                <a:solidFill>
                  <a:srgbClr val="FFFFFF"/>
                </a:solidFill>
                <a:latin typeface="Arial" charset="0"/>
                <a:ea typeface="ＭＳ Ｐゴシック" charset="0"/>
                <a:cs typeface="Arial" charset="0"/>
              </a:rPr>
              <a:t>How does God respond to </a:t>
            </a:r>
            <a:r>
              <a:rPr lang="en-US" sz="4000" b="1" dirty="0">
                <a:solidFill>
                  <a:srgbClr val="FFFF00"/>
                </a:solidFill>
                <a:latin typeface="Arial" charset="0"/>
                <a:ea typeface="ＭＳ Ｐゴシック" charset="0"/>
                <a:cs typeface="Arial" charset="0"/>
              </a:rPr>
              <a:t>injustice</a:t>
            </a:r>
            <a:r>
              <a:rPr lang="en-US" sz="4000" b="1" dirty="0">
                <a:solidFill>
                  <a:srgbClr val="FFFFFF"/>
                </a:solidFill>
                <a:latin typeface="Arial" charset="0"/>
                <a:ea typeface="ＭＳ Ｐゴシック" charset="0"/>
                <a:cs typeface="Arial" charset="0"/>
              </a:rPr>
              <a:t>?</a:t>
            </a:r>
          </a:p>
        </p:txBody>
      </p:sp>
      <p:sp>
        <p:nvSpPr>
          <p:cNvPr id="35846" name="Rectangle 6"/>
          <p:cNvSpPr>
            <a:spLocks noChangeArrowheads="1"/>
          </p:cNvSpPr>
          <p:nvPr/>
        </p:nvSpPr>
        <p:spPr bwMode="auto">
          <a:xfrm>
            <a:off x="179512" y="836712"/>
            <a:ext cx="4392488" cy="936104"/>
          </a:xfrm>
          <a:prstGeom prst="rect">
            <a:avLst/>
          </a:prstGeom>
          <a:noFill/>
          <a:ln w="9525">
            <a:noFill/>
            <a:miter lim="800000"/>
            <a:headEnd/>
            <a:tailEnd/>
          </a:ln>
          <a:effectLst/>
        </p:spPr>
        <p:txBody>
          <a:bodyPr/>
          <a:lstStyle/>
          <a:p>
            <a:pPr>
              <a:spcBef>
                <a:spcPct val="20000"/>
              </a:spcBef>
              <a:defRPr/>
            </a:pPr>
            <a:r>
              <a:rPr lang="en-SG" sz="4000" b="1" dirty="0">
                <a:effectLst/>
                <a:latin typeface="Arial" charset="0"/>
                <a:ea typeface="Times New Roman" charset="0"/>
              </a:rPr>
              <a:t>Two ways...</a:t>
            </a:r>
            <a:endParaRPr lang="en-GB" sz="4000" b="1" dirty="0">
              <a:effectLst/>
              <a:latin typeface="Arial" charset="0"/>
              <a:ea typeface="Times New Roman" charset="0"/>
            </a:endParaRPr>
          </a:p>
        </p:txBody>
      </p:sp>
    </p:spTree>
    <p:extLst>
      <p:ext uri="{BB962C8B-B14F-4D97-AF65-F5344CB8AC3E}">
        <p14:creationId xmlns:p14="http://schemas.microsoft.com/office/powerpoint/2010/main" val="2005488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3" y="0"/>
            <a:ext cx="923824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6512" y="5810424"/>
            <a:ext cx="9180512" cy="1074960"/>
          </a:xfrm>
          <a:solidFill>
            <a:schemeClr val="tx1"/>
          </a:solidFill>
          <a:effectLst>
            <a:outerShdw blurRad="63500" dist="35921" dir="2700000" algn="ctr" rotWithShape="0">
              <a:schemeClr val="tx2">
                <a:alpha val="74998"/>
              </a:schemeClr>
            </a:outerShdw>
          </a:effectLst>
        </p:spPr>
        <p:txBody>
          <a:bodyPr anchor="ctr"/>
          <a:lstStyle/>
          <a:p>
            <a:pPr marL="712788" indent="-712788">
              <a:defRPr/>
            </a:pPr>
            <a:r>
              <a:rPr lang="en-US" b="1" dirty="0">
                <a:effectLst>
                  <a:glow rad="127000">
                    <a:schemeClr val="tx1"/>
                  </a:glow>
                </a:effectLst>
                <a:latin typeface="Arial" charset="0"/>
                <a:ea typeface="ＭＳ Ｐゴシック" charset="0"/>
                <a:cs typeface="ＭＳ Ｐゴシック" charset="0"/>
              </a:rPr>
              <a:t>—Main Idea of Amos—</a:t>
            </a:r>
          </a:p>
        </p:txBody>
      </p:sp>
      <p:sp>
        <p:nvSpPr>
          <p:cNvPr id="7" name="Rectangle 2"/>
          <p:cNvSpPr txBox="1">
            <a:spLocks noChangeArrowheads="1"/>
          </p:cNvSpPr>
          <p:nvPr/>
        </p:nvSpPr>
        <p:spPr bwMode="auto">
          <a:xfrm>
            <a:off x="0" y="116632"/>
            <a:ext cx="914400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God is just</a:t>
            </a:r>
            <a:br>
              <a:rPr lang="en-US" b="1" dirty="0">
                <a:solidFill>
                  <a:srgbClr val="FFFFFF"/>
                </a:solidFill>
                <a:effectLst>
                  <a:glow rad="127000">
                    <a:srgbClr val="000000"/>
                  </a:glow>
                </a:effectLst>
                <a:latin typeface="Arial" charset="0"/>
                <a:ea typeface="ＭＳ Ｐゴシック" charset="0"/>
                <a:cs typeface="ＭＳ Ｐゴシック" charset="0"/>
              </a:rPr>
            </a:br>
            <a:r>
              <a:rPr lang="en-US" b="1" dirty="0">
                <a:solidFill>
                  <a:srgbClr val="FFFFFF"/>
                </a:solidFill>
                <a:effectLst>
                  <a:glow rad="127000">
                    <a:srgbClr val="000000"/>
                  </a:glow>
                </a:effectLst>
                <a:latin typeface="Arial" charset="0"/>
                <a:ea typeface="ＭＳ Ｐゴシック" charset="0"/>
                <a:cs typeface="ＭＳ Ｐゴシック" charset="0"/>
              </a:rPr>
              <a:t>—past, present and future—</a:t>
            </a:r>
            <a:br>
              <a:rPr lang="en-US" b="1" dirty="0">
                <a:solidFill>
                  <a:srgbClr val="FFFFFF"/>
                </a:solidFill>
                <a:effectLst>
                  <a:glow rad="127000">
                    <a:srgbClr val="000000"/>
                  </a:glow>
                </a:effectLst>
                <a:latin typeface="Arial" charset="0"/>
                <a:ea typeface="ＭＳ Ｐゴシック" charset="0"/>
                <a:cs typeface="ＭＳ Ｐゴシック" charset="0"/>
              </a:rPr>
            </a:br>
            <a:r>
              <a:rPr lang="en-US" b="1" dirty="0">
                <a:solidFill>
                  <a:srgbClr val="FFFFFF"/>
                </a:solidFill>
                <a:effectLst>
                  <a:glow rad="127000">
                    <a:srgbClr val="000000"/>
                  </a:glow>
                </a:effectLst>
                <a:latin typeface="Arial" charset="0"/>
                <a:ea typeface="ＭＳ Ｐゴシック" charset="0"/>
                <a:cs typeface="ＭＳ Ｐゴシック" charset="0"/>
              </a:rPr>
              <a:t>so we should be just too</a:t>
            </a:r>
          </a:p>
        </p:txBody>
      </p:sp>
    </p:spTree>
    <p:extLst>
      <p:ext uri="{BB962C8B-B14F-4D97-AF65-F5344CB8AC3E}">
        <p14:creationId xmlns:p14="http://schemas.microsoft.com/office/powerpoint/2010/main" val="181996966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God </a:t>
            </a:r>
            <a:r>
              <a:rPr lang="en-US" b="1" dirty="0">
                <a:solidFill>
                  <a:srgbClr val="FFFF00"/>
                </a:solidFill>
                <a:effectLst>
                  <a:glow rad="127000">
                    <a:schemeClr val="tx1"/>
                  </a:glow>
                </a:effectLst>
                <a:latin typeface="Arial" charset="0"/>
                <a:ea typeface="ＭＳ Ｐゴシック" charset="0"/>
                <a:cs typeface="ＭＳ Ｐゴシック" charset="0"/>
              </a:rPr>
              <a:t>judged</a:t>
            </a:r>
            <a:r>
              <a:rPr lang="en-US" b="1" dirty="0">
                <a:effectLst>
                  <a:glow rad="127000">
                    <a:schemeClr val="tx1"/>
                  </a:glow>
                </a:effectLst>
                <a:latin typeface="Arial" charset="0"/>
                <a:ea typeface="ＭＳ Ｐゴシック" charset="0"/>
                <a:cs typeface="ＭＳ Ｐゴシック" charset="0"/>
              </a:rPr>
              <a:t> injustice in Israel (Amos 1:1–9:7).</a:t>
            </a:r>
          </a:p>
        </p:txBody>
      </p:sp>
      <p:pic>
        <p:nvPicPr>
          <p:cNvPr id="2" name="Picture 1"/>
          <p:cNvPicPr>
            <a:picLocks noChangeAspect="1"/>
          </p:cNvPicPr>
          <p:nvPr/>
        </p:nvPicPr>
        <p:blipFill>
          <a:blip r:embed="rId3"/>
          <a:stretch>
            <a:fillRect/>
          </a:stretch>
        </p:blipFill>
        <p:spPr>
          <a:xfrm>
            <a:off x="0" y="1628800"/>
            <a:ext cx="9141958" cy="5229200"/>
          </a:xfrm>
          <a:prstGeom prst="rect">
            <a:avLst/>
          </a:prstGeom>
        </p:spPr>
      </p:pic>
    </p:spTree>
    <p:extLst>
      <p:ext uri="{BB962C8B-B14F-4D97-AF65-F5344CB8AC3E}">
        <p14:creationId xmlns:p14="http://schemas.microsoft.com/office/powerpoint/2010/main" val="351644374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marL="712788" indent="-712788" algn="l">
              <a:defRPr/>
            </a:pPr>
            <a:r>
              <a:rPr lang="en-US" b="1" dirty="0">
                <a:effectLst>
                  <a:glow rad="127000">
                    <a:schemeClr val="tx1"/>
                  </a:glow>
                </a:effectLst>
                <a:latin typeface="Arial" charset="0"/>
                <a:ea typeface="ＭＳ Ｐゴシック" charset="0"/>
                <a:cs typeface="ＭＳ Ｐゴシック" charset="0"/>
              </a:rPr>
              <a:t>II. God will </a:t>
            </a:r>
            <a:r>
              <a:rPr lang="en-US" b="1" dirty="0">
                <a:solidFill>
                  <a:srgbClr val="FFFF00"/>
                </a:solidFill>
                <a:effectLst>
                  <a:glow rad="127000">
                    <a:schemeClr val="tx1"/>
                  </a:glow>
                </a:effectLst>
                <a:latin typeface="Arial" charset="0"/>
                <a:ea typeface="ＭＳ Ｐゴシック" charset="0"/>
                <a:cs typeface="ＭＳ Ｐゴシック" charset="0"/>
              </a:rPr>
              <a:t>restore</a:t>
            </a:r>
            <a:r>
              <a:rPr lang="en-US" b="1" dirty="0">
                <a:effectLst>
                  <a:glow rad="127000">
                    <a:schemeClr val="tx1"/>
                  </a:glow>
                </a:effectLst>
                <a:latin typeface="Arial" charset="0"/>
                <a:ea typeface="ＭＳ Ｐゴシック" charset="0"/>
                <a:cs typeface="ＭＳ Ｐゴシック" charset="0"/>
              </a:rPr>
              <a:t> Israel to fulfill his promises (Amos 9:8-15). </a:t>
            </a:r>
          </a:p>
        </p:txBody>
      </p:sp>
      <p:pic>
        <p:nvPicPr>
          <p:cNvPr id="3" name="Picture 2"/>
          <p:cNvPicPr>
            <a:picLocks noChangeAspect="1"/>
          </p:cNvPicPr>
          <p:nvPr/>
        </p:nvPicPr>
        <p:blipFill>
          <a:blip r:embed="rId3"/>
          <a:stretch>
            <a:fillRect/>
          </a:stretch>
        </p:blipFill>
        <p:spPr>
          <a:xfrm>
            <a:off x="-32329" y="1628800"/>
            <a:ext cx="9144000" cy="5049508"/>
          </a:xfrm>
          <a:prstGeom prst="rect">
            <a:avLst/>
          </a:prstGeom>
        </p:spPr>
      </p:pic>
    </p:spTree>
    <p:extLst>
      <p:ext uri="{BB962C8B-B14F-4D97-AF65-F5344CB8AC3E}">
        <p14:creationId xmlns:p14="http://schemas.microsoft.com/office/powerpoint/2010/main" val="67851906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Amos Christians protect Muslims during prayer in the midst of the 2011 uprisings in Cairo, Egyp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4" y="0"/>
            <a:ext cx="913944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16024" y="21563"/>
            <a:ext cx="8172400" cy="909772"/>
          </a:xfrm>
          <a:effectLst>
            <a:outerShdw blurRad="63500" dist="35921" dir="2700000" algn="ctr" rotWithShape="0">
              <a:schemeClr val="tx2">
                <a:alpha val="74998"/>
              </a:schemeClr>
            </a:outerShdw>
          </a:effectLst>
        </p:spPr>
        <p:txBody>
          <a:bodyPr anchor="ctr"/>
          <a:lstStyle/>
          <a:p>
            <a:pPr algn="l">
              <a:defRPr/>
            </a:pPr>
            <a:r>
              <a:rPr lang="en-US" sz="4000" b="1" i="1" dirty="0">
                <a:effectLst>
                  <a:glow rad="127000">
                    <a:schemeClr val="tx1"/>
                  </a:glow>
                </a:effectLst>
                <a:latin typeface="Arial" charset="0"/>
                <a:ea typeface="ＭＳ Ｐゴシック" charset="0"/>
                <a:cs typeface="ＭＳ Ｐゴシック" charset="0"/>
              </a:rPr>
              <a:t>Christians Protect Muslims</a:t>
            </a:r>
          </a:p>
        </p:txBody>
      </p:sp>
      <p:sp>
        <p:nvSpPr>
          <p:cNvPr id="5" name="Rectangle 2"/>
          <p:cNvSpPr txBox="1">
            <a:spLocks noChangeArrowheads="1"/>
          </p:cNvSpPr>
          <p:nvPr/>
        </p:nvSpPr>
        <p:spPr bwMode="auto">
          <a:xfrm>
            <a:off x="0" y="29520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How do we fight injustice?</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Amos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583</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4033347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87273"/>
            <a:ext cx="9144000" cy="47707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6512" y="5810424"/>
            <a:ext cx="9180512" cy="1074960"/>
          </a:xfrm>
          <a:solidFill>
            <a:schemeClr val="tx1"/>
          </a:solidFill>
          <a:effectLst>
            <a:outerShdw blurRad="63500" dist="35921" dir="2700000" algn="ctr" rotWithShape="0">
              <a:schemeClr val="tx2">
                <a:alpha val="74998"/>
              </a:schemeClr>
            </a:outerShdw>
          </a:effectLst>
        </p:spPr>
        <p:txBody>
          <a:bodyPr anchor="ctr"/>
          <a:lstStyle/>
          <a:p>
            <a:pPr marL="712788" indent="-712788">
              <a:defRPr/>
            </a:pPr>
            <a:r>
              <a:rPr lang="en-US" b="1" dirty="0">
                <a:effectLst>
                  <a:glow rad="127000">
                    <a:schemeClr val="tx1"/>
                  </a:glow>
                </a:effectLst>
                <a:latin typeface="Arial" charset="0"/>
                <a:ea typeface="ＭＳ Ｐゴシック" charset="0"/>
                <a:cs typeface="ＭＳ Ｐゴシック" charset="0"/>
              </a:rPr>
              <a:t>—Love the Church—</a:t>
            </a:r>
          </a:p>
        </p:txBody>
      </p:sp>
      <p:sp>
        <p:nvSpPr>
          <p:cNvPr id="7" name="Rectangle 2"/>
          <p:cNvSpPr txBox="1">
            <a:spLocks noChangeArrowheads="1"/>
          </p:cNvSpPr>
          <p:nvPr/>
        </p:nvSpPr>
        <p:spPr bwMode="auto">
          <a:xfrm>
            <a:off x="0" y="-99392"/>
            <a:ext cx="9144000" cy="1944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We seek to make sure no member is in need—rent, oppressive work situation, etc.</a:t>
            </a:r>
          </a:p>
        </p:txBody>
      </p:sp>
    </p:spTree>
    <p:extLst>
      <p:ext uri="{BB962C8B-B14F-4D97-AF65-F5344CB8AC3E}">
        <p14:creationId xmlns:p14="http://schemas.microsoft.com/office/powerpoint/2010/main" val="175121670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0000CC"/>
        </a:solidFill>
        <a:effectLst/>
      </p:bgPr>
    </p:bg>
    <p:spTree>
      <p:nvGrpSpPr>
        <p:cNvPr id="1" name=""/>
        <p:cNvGrpSpPr/>
        <p:nvPr/>
      </p:nvGrpSpPr>
      <p:grpSpPr>
        <a:xfrm>
          <a:off x="0" y="0"/>
          <a:ext cx="0" cy="0"/>
          <a:chOff x="0" y="0"/>
          <a:chExt cx="0" cy="0"/>
        </a:xfrm>
      </p:grpSpPr>
      <p:pic>
        <p:nvPicPr>
          <p:cNvPr id="143362" name="Picture 4" descr="Hosea wealth.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2"/>
          <p:cNvSpPr>
            <a:spLocks noGrp="1" noChangeArrowheads="1"/>
          </p:cNvSpPr>
          <p:nvPr>
            <p:ph type="title"/>
          </p:nvPr>
        </p:nvSpPr>
        <p:spPr>
          <a:xfrm>
            <a:off x="685800" y="533400"/>
            <a:ext cx="7772400" cy="914400"/>
          </a:xfrm>
          <a:ln>
            <a:solidFill>
              <a:schemeClr val="bg1"/>
            </a:solidFill>
          </a:ln>
        </p:spPr>
        <p:txBody>
          <a:bodyPr/>
          <a:lstStyle/>
          <a:p>
            <a:pPr eaLnBrk="1" hangingPunct="1">
              <a:defRPr/>
            </a:pPr>
            <a:r>
              <a:rPr lang="en-US" b="1">
                <a:solidFill>
                  <a:schemeClr val="bg1"/>
                </a:solidFill>
                <a:effectLst>
                  <a:outerShdw blurRad="38100" dist="38100" dir="2700000" algn="tl">
                    <a:srgbClr val="000000"/>
                  </a:outerShdw>
                </a:effectLst>
                <a:latin typeface="Arial" charset="0"/>
                <a:ea typeface="ＭＳ Ｐゴシック" charset="0"/>
                <a:cs typeface="Arial" charset="0"/>
              </a:rPr>
              <a:t>Applications</a:t>
            </a:r>
            <a:endParaRPr lang="en-GB">
              <a:solidFill>
                <a:schemeClr val="bg1"/>
              </a:solidFill>
              <a:effectLst>
                <a:outerShdw blurRad="38100" dist="38100" dir="2700000" algn="tl">
                  <a:srgbClr val="000000"/>
                </a:outerShdw>
              </a:effectLst>
              <a:latin typeface="Arial" charset="0"/>
              <a:ea typeface="ＭＳ Ｐゴシック" charset="0"/>
              <a:cs typeface="Times New Roman" charset="0"/>
            </a:endParaRPr>
          </a:p>
        </p:txBody>
      </p:sp>
      <p:sp>
        <p:nvSpPr>
          <p:cNvPr id="143364" name="Text Box 4"/>
          <p:cNvSpPr txBox="1">
            <a:spLocks noChangeArrowheads="1"/>
          </p:cNvSpPr>
          <p:nvPr/>
        </p:nvSpPr>
        <p:spPr bwMode="auto">
          <a:xfrm>
            <a:off x="8274050" y="0"/>
            <a:ext cx="8699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chemeClr val="bg1"/>
                </a:solidFill>
                <a:latin typeface="Arial" charset="0"/>
                <a:cs typeface="Arial" charset="0"/>
              </a:rPr>
              <a:t>583</a:t>
            </a:r>
          </a:p>
        </p:txBody>
      </p:sp>
      <p:sp>
        <p:nvSpPr>
          <p:cNvPr id="36869" name="Rectangle 5"/>
          <p:cNvSpPr>
            <a:spLocks noChangeArrowheads="1"/>
          </p:cNvSpPr>
          <p:nvPr/>
        </p:nvSpPr>
        <p:spPr bwMode="auto">
          <a:xfrm>
            <a:off x="395536" y="1676400"/>
            <a:ext cx="8748464" cy="4953000"/>
          </a:xfrm>
          <a:prstGeom prst="rect">
            <a:avLst/>
          </a:prstGeom>
          <a:noFill/>
          <a:ln w="9525">
            <a:noFill/>
            <a:miter lim="800000"/>
            <a:headEnd/>
            <a:tailEnd/>
          </a:ln>
        </p:spPr>
        <p:txBody>
          <a:bodyPr/>
          <a:lstStyle/>
          <a:p>
            <a:pPr lvl="1">
              <a:spcBef>
                <a:spcPct val="20000"/>
              </a:spcBef>
              <a:defRPr/>
            </a:pPr>
            <a:r>
              <a:rPr lang="en-US" sz="3200" b="1" dirty="0">
                <a:solidFill>
                  <a:schemeClr val="bg1"/>
                </a:solidFill>
                <a:effectLst>
                  <a:glow rad="228600">
                    <a:schemeClr val="tx1">
                      <a:alpha val="75000"/>
                    </a:schemeClr>
                  </a:glow>
                  <a:outerShdw blurRad="38100" dist="38100" dir="2700000" algn="tl">
                    <a:srgbClr val="000000"/>
                  </a:outerShdw>
                </a:effectLst>
                <a:latin typeface="Arial" charset="0"/>
                <a:cs typeface="Times New Roman" charset="0"/>
              </a:rPr>
              <a:t>Prosperous Christians must not wink at </a:t>
            </a:r>
            <a:r>
              <a:rPr lang="en-US"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rPr>
              <a:t>social injustice:</a:t>
            </a:r>
            <a:endParaRPr lang="en-GB"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endParaRPr>
          </a:p>
          <a:p>
            <a:pPr marL="990600" lvl="1" indent="-533400">
              <a:spcBef>
                <a:spcPct val="20000"/>
              </a:spcBef>
              <a:buFontTx/>
              <a:buAutoNum type="arabicPeriod"/>
              <a:defRPr/>
            </a:pPr>
            <a:r>
              <a:rPr lang="en-US"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rPr>
              <a:t>What social injustices do you see in your country?</a:t>
            </a:r>
            <a:endParaRPr lang="en-GB"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endParaRPr>
          </a:p>
          <a:p>
            <a:pPr marL="990600" lvl="1" indent="-533400">
              <a:spcBef>
                <a:spcPct val="20000"/>
              </a:spcBef>
              <a:buFontTx/>
              <a:buAutoNum type="arabicPeriod"/>
              <a:defRPr/>
            </a:pPr>
            <a:r>
              <a:rPr lang="en-US"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rPr>
              <a:t>What responsibility does the church have to correct these wrongs?</a:t>
            </a:r>
            <a:endParaRPr lang="en-GB"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endParaRPr>
          </a:p>
          <a:p>
            <a:pPr marL="990600" lvl="1" indent="-533400">
              <a:spcBef>
                <a:spcPct val="20000"/>
              </a:spcBef>
              <a:defRPr/>
            </a:pPr>
            <a:r>
              <a:rPr lang="en-US" sz="3200" b="1" dirty="0">
                <a:solidFill>
                  <a:schemeClr val="bg1"/>
                </a:solidFill>
                <a:effectLst>
                  <a:glow rad="228600">
                    <a:schemeClr val="tx1">
                      <a:alpha val="75000"/>
                    </a:schemeClr>
                  </a:glow>
                  <a:outerShdw blurRad="38100" dist="38100" dir="2700000" algn="tl">
                    <a:srgbClr val="000000"/>
                  </a:outerShdw>
                </a:effectLst>
                <a:latin typeface="Arial" charset="0"/>
                <a:cs typeface="Times New Roman" charset="0"/>
              </a:rPr>
              <a:t>3. What is God telling you to do about a social inequity?</a:t>
            </a:r>
            <a:r>
              <a:rPr lang="en-GB" sz="3200" b="1" dirty="0">
                <a:solidFill>
                  <a:schemeClr val="bg1"/>
                </a:solidFill>
                <a:effectLst>
                  <a:glow rad="228600">
                    <a:schemeClr val="tx1">
                      <a:alpha val="75000"/>
                    </a:schemeClr>
                  </a:glow>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Effect transition="in" filter="wipe(up)">
                                      <p:cBhvr>
                                        <p:cTn id="7" dur="500"/>
                                        <p:tgtEl>
                                          <p:spTgt spid="3686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6869">
                                            <p:txEl>
                                              <p:pRg st="1" end="1"/>
                                            </p:txEl>
                                          </p:spTgt>
                                        </p:tgtEl>
                                        <p:attrNameLst>
                                          <p:attrName>style.visibility</p:attrName>
                                        </p:attrNameLst>
                                      </p:cBhvr>
                                      <p:to>
                                        <p:strVal val="visible"/>
                                      </p:to>
                                    </p:set>
                                    <p:animEffect transition="in" filter="wipe(up)">
                                      <p:cBhvr>
                                        <p:cTn id="10" dur="500"/>
                                        <p:tgtEl>
                                          <p:spTgt spid="3686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6869">
                                            <p:txEl>
                                              <p:pRg st="2" end="2"/>
                                            </p:txEl>
                                          </p:spTgt>
                                        </p:tgtEl>
                                        <p:attrNameLst>
                                          <p:attrName>style.visibility</p:attrName>
                                        </p:attrNameLst>
                                      </p:cBhvr>
                                      <p:to>
                                        <p:strVal val="visible"/>
                                      </p:to>
                                    </p:set>
                                    <p:animEffect transition="in" filter="wipe(up)">
                                      <p:cBhvr>
                                        <p:cTn id="13" dur="500"/>
                                        <p:tgtEl>
                                          <p:spTgt spid="3686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6869">
                                            <p:txEl>
                                              <p:pRg st="3" end="3"/>
                                            </p:txEl>
                                          </p:spTgt>
                                        </p:tgtEl>
                                        <p:attrNameLst>
                                          <p:attrName>style.visibility</p:attrName>
                                        </p:attrNameLst>
                                      </p:cBhvr>
                                      <p:to>
                                        <p:strVal val="visible"/>
                                      </p:to>
                                    </p:set>
                                    <p:animEffect transition="in" filter="wipe(up)">
                                      <p:cBhvr>
                                        <p:cTn id="16" dur="500"/>
                                        <p:tgtEl>
                                          <p:spTgt spid="36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Title 1"/>
          <p:cNvSpPr>
            <a:spLocks noGrp="1"/>
          </p:cNvSpPr>
          <p:nvPr>
            <p:ph type="title"/>
          </p:nvPr>
        </p:nvSpPr>
        <p:spPr>
          <a:xfrm>
            <a:off x="-1836738" y="620713"/>
            <a:ext cx="7772401" cy="1143000"/>
          </a:xfrm>
        </p:spPr>
        <p:txBody>
          <a:bodyPr/>
          <a:lstStyle/>
          <a:p>
            <a:pPr algn="l"/>
            <a:r>
              <a:rPr lang="en-US">
                <a:latin typeface="Arial" charset="0"/>
                <a:ea typeface="ＭＳ Ｐゴシック" charset="0"/>
                <a:cs typeface="Arial" charset="0"/>
              </a:rPr>
              <a:t>Black</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2767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12248</TotalTime>
  <Words>4044</Words>
  <Application>Microsoft Macintosh PowerPoint</Application>
  <PresentationFormat>On-screen Show (4:3)</PresentationFormat>
  <Paragraphs>676</Paragraphs>
  <Slides>98</Slides>
  <Notes>78</Notes>
  <HiddenSlides>0</HiddenSlides>
  <MMClips>0</MMClips>
  <ScaleCrop>false</ScaleCrop>
  <HeadingPairs>
    <vt:vector size="8" baseType="variant">
      <vt:variant>
        <vt:lpstr>Fonts Used</vt:lpstr>
      </vt:variant>
      <vt:variant>
        <vt:i4>10</vt:i4>
      </vt:variant>
      <vt:variant>
        <vt:lpstr>Theme</vt:lpstr>
      </vt:variant>
      <vt:variant>
        <vt:i4>20</vt:i4>
      </vt:variant>
      <vt:variant>
        <vt:lpstr>Embedded OLE Servers</vt:lpstr>
      </vt:variant>
      <vt:variant>
        <vt:i4>1</vt:i4>
      </vt:variant>
      <vt:variant>
        <vt:lpstr>Slide Titles</vt:lpstr>
      </vt:variant>
      <vt:variant>
        <vt:i4>98</vt:i4>
      </vt:variant>
    </vt:vector>
  </HeadingPairs>
  <TitlesOfParts>
    <vt:vector size="129" baseType="lpstr">
      <vt:lpstr>BONES</vt:lpstr>
      <vt:lpstr>Arial</vt:lpstr>
      <vt:lpstr>Calibri</vt:lpstr>
      <vt:lpstr>Century Gothic</vt:lpstr>
      <vt:lpstr>Comic Sans MS</vt:lpstr>
      <vt:lpstr>Lucida Handwriting</vt:lpstr>
      <vt:lpstr>Times</vt:lpstr>
      <vt:lpstr>Times New Roman</vt:lpstr>
      <vt:lpstr>Trebuchet MS</vt:lpstr>
      <vt:lpstr>Wingdings</vt:lpstr>
      <vt:lpstr>Default Design</vt:lpstr>
      <vt:lpstr>1_Default Design</vt:lpstr>
      <vt:lpstr>2_Default Design</vt:lpstr>
      <vt:lpstr>3_Default Design</vt:lpstr>
      <vt:lpstr>4_Default Design</vt:lpstr>
      <vt:lpstr>5_Default Design</vt:lpstr>
      <vt:lpstr>49_Blank Presentation</vt:lpstr>
      <vt:lpstr>1_Orbit</vt:lpstr>
      <vt:lpstr>Office Theme</vt:lpstr>
      <vt:lpstr>Blank Presentation</vt:lpstr>
      <vt:lpstr>20_Default Design</vt:lpstr>
      <vt:lpstr>13_Office Theme</vt:lpstr>
      <vt:lpstr>1_Radar</vt:lpstr>
      <vt:lpstr>6_Default Design</vt:lpstr>
      <vt:lpstr>7_Default Design</vt:lpstr>
      <vt:lpstr>8_Default Design</vt:lpstr>
      <vt:lpstr>Desk Lamp</vt:lpstr>
      <vt:lpstr>10_Default Design</vt:lpstr>
      <vt:lpstr>Bright Balloons</vt:lpstr>
      <vt:lpstr>11_Default Design</vt:lpstr>
      <vt:lpstr>Photo Editor Photo</vt:lpstr>
      <vt:lpstr>AMOS</vt:lpstr>
      <vt:lpstr>Key Word</vt:lpstr>
      <vt:lpstr>Discussion Group Question</vt:lpstr>
      <vt:lpstr>What About You?</vt:lpstr>
      <vt:lpstr>How does God respond to injustice?</vt:lpstr>
      <vt:lpstr>Key Verse</vt:lpstr>
      <vt:lpstr>The Twelve</vt:lpstr>
      <vt:lpstr>Minor Prophets—Major Profit</vt:lpstr>
      <vt:lpstr>Slides on  Amos 1</vt:lpstr>
      <vt:lpstr>The Prophet Amos</vt:lpstr>
      <vt:lpstr>When Amos Wrote</vt:lpstr>
      <vt:lpstr>Assyrian Expansion</vt:lpstr>
      <vt:lpstr>The Setting: Assyrian Might</vt:lpstr>
      <vt:lpstr>Expansion under Jeroboam II</vt:lpstr>
      <vt:lpstr>Ivory comb from time of Amos</vt:lpstr>
      <vt:lpstr>Perils of Prosperity</vt:lpstr>
      <vt:lpstr>Placing the Prophets</vt:lpstr>
      <vt:lpstr>Authorship and Date </vt:lpstr>
      <vt:lpstr>Where is Tekoa?</vt:lpstr>
      <vt:lpstr>God's View of Injustice</vt:lpstr>
      <vt:lpstr>Historical Background</vt:lpstr>
      <vt:lpstr>Amos</vt:lpstr>
      <vt:lpstr>Characteristics</vt:lpstr>
      <vt:lpstr>How does God respond to injustice?</vt:lpstr>
      <vt:lpstr>Placing the Prophets</vt:lpstr>
      <vt:lpstr>I.  God judged injustice in Israel (Amos 1:1–9:7).</vt:lpstr>
      <vt:lpstr>Judgment Against the Nations  (Amos 1-2)</vt:lpstr>
      <vt:lpstr>Judgment Against the Nations  (Amos 1–2)</vt:lpstr>
      <vt:lpstr>God will Judge Damascus</vt:lpstr>
      <vt:lpstr>God will Judge Philistia</vt:lpstr>
      <vt:lpstr>God will Judge Phoenicia</vt:lpstr>
      <vt:lpstr>God will Judge Edom</vt:lpstr>
      <vt:lpstr>God will Judge Ammon</vt:lpstr>
      <vt:lpstr>Slides on  Amos 2</vt:lpstr>
      <vt:lpstr>God will Judge Moab</vt:lpstr>
      <vt:lpstr>God will Judge Judah</vt:lpstr>
      <vt:lpstr>God will Judge Israel</vt:lpstr>
      <vt:lpstr>God will Judge Israel</vt:lpstr>
      <vt:lpstr>Book Chart</vt:lpstr>
      <vt:lpstr>Slides on  Amos 3</vt:lpstr>
      <vt:lpstr>Book Chart</vt:lpstr>
      <vt:lpstr>Three Sermons (Amos 3–6)</vt:lpstr>
      <vt:lpstr>Listen more, Speak less</vt:lpstr>
      <vt:lpstr>"Listen"</vt:lpstr>
      <vt:lpstr>King</vt:lpstr>
      <vt:lpstr>Ear</vt:lpstr>
      <vt:lpstr>Eye</vt:lpstr>
      <vt:lpstr>One</vt:lpstr>
      <vt:lpstr>Heart</vt:lpstr>
      <vt:lpstr>Christ</vt:lpstr>
      <vt:lpstr>"Listen"</vt:lpstr>
      <vt:lpstr>Three Sermons (Amos 3–6)</vt:lpstr>
      <vt:lpstr>Book Chart</vt:lpstr>
      <vt:lpstr>Book Chart</vt:lpstr>
      <vt:lpstr>Slides on  Amos 4</vt:lpstr>
      <vt:lpstr>Three Sermons (Amos 3–6)</vt:lpstr>
      <vt:lpstr>"Listen to me, you fat cows living in Samaria, you women who oppress the poor and crush the needy, and who are always calling to your husbands,  'Bring us another drink!'"  (Amos 4:1 NLT).</vt:lpstr>
      <vt:lpstr>Ivory Comb</vt:lpstr>
      <vt:lpstr>Slides on  Amos 5</vt:lpstr>
      <vt:lpstr>Three Sermons (Amos 3–6)</vt:lpstr>
      <vt:lpstr>Sins of Injustice </vt:lpstr>
      <vt:lpstr>Sins of Injustice </vt:lpstr>
      <vt:lpstr>Amos</vt:lpstr>
      <vt:lpstr>Slides on  Amos 6</vt:lpstr>
      <vt:lpstr>Sins of Injustice </vt:lpstr>
      <vt:lpstr>Slides on  Amos 7</vt:lpstr>
      <vt:lpstr>The Locust Vision—Amos 7:1-3</vt:lpstr>
      <vt:lpstr>The Fire Vision—Amos 7:4-6</vt:lpstr>
      <vt:lpstr>The Plumb Line Vision—Amos 7:7-8</vt:lpstr>
      <vt:lpstr>Slides on  Amos 8</vt:lpstr>
      <vt:lpstr>The Ripe Fruit Vision—Amos 8:1-3</vt:lpstr>
      <vt:lpstr>Amos 8:11-13 NLT</vt:lpstr>
      <vt:lpstr>Amos 8:11-13 NLT</vt:lpstr>
      <vt:lpstr>Slides on  Amos 9</vt:lpstr>
      <vt:lpstr>The Smashed Pillars Vision —Amos 9:1</vt:lpstr>
      <vt:lpstr>I.  God judged injustice in Israel (Amos 1:1–9:7).</vt:lpstr>
      <vt:lpstr>II. God will restore Israel to fulfill his promises (Amos 9:8-15). </vt:lpstr>
      <vt:lpstr>—A. W. Tozer—</vt:lpstr>
      <vt:lpstr>Amos</vt:lpstr>
      <vt:lpstr>Can you restore a fallen tent?</vt:lpstr>
      <vt:lpstr>Amos 9:11 (NIV)</vt:lpstr>
      <vt:lpstr>Amos 9:11 (NIV)</vt:lpstr>
      <vt:lpstr>Amos</vt:lpstr>
      <vt:lpstr>Amos 9:11-12 (NIV)</vt:lpstr>
      <vt:lpstr>Peter Led 3000 to Christ at Pentecost</vt:lpstr>
      <vt:lpstr>Amos 9:13a (NIV)</vt:lpstr>
      <vt:lpstr>Amos 9:13b (NIV)</vt:lpstr>
      <vt:lpstr>Amos 9:14-15 (NIV)</vt:lpstr>
      <vt:lpstr>Israel's Increase of Land</vt:lpstr>
      <vt:lpstr>How does God respond to injustice?</vt:lpstr>
      <vt:lpstr>—Main Idea of Amos—</vt:lpstr>
      <vt:lpstr>I.  God judged injustice in Israel (Amos 1:1–9:7).</vt:lpstr>
      <vt:lpstr>II. God will restore Israel to fulfill his promises (Amos 9:8-15). </vt:lpstr>
      <vt:lpstr>Christians Protect Muslims</vt:lpstr>
      <vt:lpstr>—Love the Church—</vt:lpstr>
      <vt:lpstr>Applications</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K. Huan</dc:creator>
  <cp:lastModifiedBy>Rick Griffith</cp:lastModifiedBy>
  <cp:revision>295</cp:revision>
  <dcterms:created xsi:type="dcterms:W3CDTF">2002-01-24T10:51:41Z</dcterms:created>
  <dcterms:modified xsi:type="dcterms:W3CDTF">2022-06-07T18:22:06Z</dcterms:modified>
</cp:coreProperties>
</file>